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6858000" cy="9144000"/>
  <p:embeddedFontLst>
    <p:embeddedFont>
      <p:font typeface="Century Gothic"/>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4" roundtripDataSignature="AMtx7miqJ8P/YAaHhD1+njfDqHjdmWklk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58C53F-8C74-4844-9A89-CD015DA1BBBE}">
  <a:tblStyle styleId="{CB58C53F-8C74-4844-9A89-CD015DA1BBBE}" styleName="Table_0">
    <a:wholeTbl>
      <a:tcTxStyle b="off" i="off">
        <a:font>
          <a:latin typeface="Century Gothic"/>
          <a:ea typeface="Century Gothic"/>
          <a:cs typeface="Century Gothic"/>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FBFCFD"/>
          </a:solidFill>
        </a:fill>
      </a:tcStyle>
    </a:band1H>
    <a:band2H>
      <a:tcTxStyle b="off" i="off"/>
    </a:band2H>
    <a:band1V>
      <a:tcTxStyle b="off" i="off"/>
      <a:tcStyle>
        <a:fill>
          <a:solidFill>
            <a:srgbClr val="FBFCFD"/>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entury Gothic"/>
          <a:ea typeface="Century Gothic"/>
          <a:cs typeface="Century Gothic"/>
        </a:font>
        <a:schemeClr val="lt1"/>
      </a:tcTxStyle>
      <a:tcStyle>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CenturyGothic-regular.fntdata"/><Relationship Id="rId20" Type="http://schemas.openxmlformats.org/officeDocument/2006/relationships/slide" Target="slides/slide15.xml"/><Relationship Id="rId42" Type="http://schemas.openxmlformats.org/officeDocument/2006/relationships/font" Target="fonts/CenturyGothic-italic.fntdata"/><Relationship Id="rId41" Type="http://schemas.openxmlformats.org/officeDocument/2006/relationships/font" Target="fonts/CenturyGothic-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CenturyGothic-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The CTEOS works on an annual cycle</a:t>
            </a:r>
            <a:endParaRPr/>
          </a:p>
          <a:p>
            <a:pPr indent="0" lvl="0" marL="0" rtl="0" algn="l">
              <a:lnSpc>
                <a:spcPct val="115000"/>
              </a:lnSpc>
              <a:spcBef>
                <a:spcPts val="0"/>
              </a:spcBef>
              <a:spcAft>
                <a:spcPts val="0"/>
              </a:spcAft>
              <a:buClr>
                <a:schemeClr val="dk1"/>
              </a:buClr>
              <a:buSzPts val="1100"/>
              <a:buFont typeface="Arial"/>
              <a:buNone/>
            </a:pPr>
            <a:r>
              <a:rPr lang="en-US"/>
              <a:t>Starts in October with the Chancellors office and OIR reaching out to colleges to provide their primary contact info</a:t>
            </a:r>
            <a:endParaRPr/>
          </a:p>
          <a:p>
            <a:pPr indent="0" lvl="0" marL="0" rtl="0" algn="l">
              <a:lnSpc>
                <a:spcPct val="115000"/>
              </a:lnSpc>
              <a:spcBef>
                <a:spcPts val="0"/>
              </a:spcBef>
              <a:spcAft>
                <a:spcPts val="0"/>
              </a:spcAft>
              <a:buClr>
                <a:schemeClr val="dk1"/>
              </a:buClr>
              <a:buSzPts val="1100"/>
              <a:buFont typeface="Arial"/>
              <a:buNone/>
            </a:pPr>
            <a:r>
              <a:rPr lang="en-US"/>
              <a:t>Ends in September with the college reports and data sets being delivered to the Chancellor and schools</a:t>
            </a:r>
            <a:endParaRPr/>
          </a:p>
          <a:p>
            <a:pPr indent="0" lvl="0" marL="0" rtl="0" algn="l">
              <a:lnSpc>
                <a:spcPct val="115000"/>
              </a:lnSpc>
              <a:spcBef>
                <a:spcPts val="0"/>
              </a:spcBef>
              <a:spcAft>
                <a:spcPts val="0"/>
              </a:spcAft>
              <a:buClr>
                <a:schemeClr val="dk1"/>
              </a:buClr>
              <a:buSzPts val="1100"/>
              <a:buFont typeface="Arial"/>
              <a:buNone/>
            </a:pPr>
            <a:r>
              <a:rPr lang="en-US"/>
              <a:t>Actual surveying runs approx. 6-7 months out of the year</a:t>
            </a:r>
            <a:endParaRPr/>
          </a:p>
          <a:p>
            <a:pPr indent="0" lvl="0" marL="0" rtl="0" algn="l">
              <a:lnSpc>
                <a:spcPct val="100000"/>
              </a:lnSpc>
              <a:spcBef>
                <a:spcPts val="0"/>
              </a:spcBef>
              <a:spcAft>
                <a:spcPts val="0"/>
              </a:spcAft>
              <a:buSzPts val="1400"/>
              <a:buNone/>
            </a:pPr>
            <a:r>
              <a:t/>
            </a:r>
            <a:endParaRPr/>
          </a:p>
        </p:txBody>
      </p:sp>
      <p:sp>
        <p:nvSpPr>
          <p:cNvPr id="188" name="Google Shape;18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b="1" lang="en-US">
                <a:latin typeface="Calibri"/>
                <a:ea typeface="Calibri"/>
                <a:cs typeface="Calibri"/>
                <a:sym typeface="Calibri"/>
              </a:rPr>
              <a:t>Survey Distribution</a:t>
            </a:r>
            <a:endParaRPr/>
          </a:p>
          <a:p>
            <a:pPr indent="0" lvl="0" marL="0" rtl="0" algn="l">
              <a:lnSpc>
                <a:spcPct val="100000"/>
              </a:lnSpc>
              <a:spcBef>
                <a:spcPts val="0"/>
              </a:spcBef>
              <a:spcAft>
                <a:spcPts val="0"/>
              </a:spcAft>
              <a:buSzPts val="1400"/>
              <a:buNone/>
            </a:pPr>
            <a:r>
              <a:rPr lang="en-US">
                <a:latin typeface="Calibri"/>
                <a:ea typeface="Calibri"/>
                <a:cs typeface="Calibri"/>
                <a:sym typeface="Calibri"/>
              </a:rPr>
              <a:t>3 Modalities: e-mail 10-11%, then text 3-4% , then phone calls</a:t>
            </a:r>
            <a:endParaRPr/>
          </a:p>
          <a:p>
            <a:pPr indent="0" lvl="0" marL="0" rtl="0" algn="l">
              <a:lnSpc>
                <a:spcPct val="100000"/>
              </a:lnSpc>
              <a:spcBef>
                <a:spcPts val="0"/>
              </a:spcBef>
              <a:spcAft>
                <a:spcPts val="0"/>
              </a:spcAft>
              <a:buSzPts val="1400"/>
              <a:buNone/>
            </a:pPr>
            <a:r>
              <a:rPr lang="en-US">
                <a:latin typeface="Calibri"/>
                <a:ea typeface="Calibri"/>
                <a:cs typeface="Calibri"/>
                <a:sym typeface="Calibri"/>
              </a:rPr>
              <a:t>Survey conducted approximately 1.5 years after completing/leaving</a:t>
            </a:r>
            <a:endParaRPr/>
          </a:p>
          <a:p>
            <a:pPr indent="0" lvl="0" marL="0" rtl="0" algn="l">
              <a:lnSpc>
                <a:spcPct val="100000"/>
              </a:lnSpc>
              <a:spcBef>
                <a:spcPts val="0"/>
              </a:spcBef>
              <a:spcAft>
                <a:spcPts val="0"/>
              </a:spcAft>
              <a:buSzPts val="1400"/>
              <a:buNone/>
            </a:pPr>
            <a:r>
              <a:t/>
            </a:r>
            <a:endParaRPr/>
          </a:p>
        </p:txBody>
      </p:sp>
      <p:sp>
        <p:nvSpPr>
          <p:cNvPr id="211" name="Google Shape;21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a4319f6a4e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a4319f6a4e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ga4319f6a4e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a4a380481e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ga4a380481e_1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8" name="Google Shape;258;ga4a380481e_1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a4a380481e_1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ga4a380481e_1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a4a380481e_1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73" name="Google Shape;27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a4319f6a4e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ga4319f6a4e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Clr>
                <a:schemeClr val="dk1"/>
              </a:buClr>
              <a:buSzPts val="1600"/>
              <a:buFont typeface="Arial"/>
              <a:buNone/>
            </a:pPr>
            <a:r>
              <a:rPr b="1" lang="en-US" sz="1600">
                <a:latin typeface="Century Gothic"/>
                <a:ea typeface="Century Gothic"/>
                <a:cs typeface="Century Gothic"/>
                <a:sym typeface="Century Gothic"/>
              </a:rPr>
              <a:t>What is your primary role at your institution?</a:t>
            </a:r>
            <a:endParaRPr b="1"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Researcher</a:t>
            </a:r>
            <a:endParaRPr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College/District Administrator</a:t>
            </a:r>
            <a:endParaRPr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CTE Dept</a:t>
            </a:r>
            <a:endParaRPr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Faculty</a:t>
            </a:r>
            <a:endParaRPr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Classified Professional</a:t>
            </a:r>
            <a:endParaRPr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Communications Dept</a:t>
            </a:r>
            <a:endParaRPr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Consultant</a:t>
            </a:r>
            <a:endParaRPr sz="1600">
              <a:latin typeface="Century Gothic"/>
              <a:ea typeface="Century Gothic"/>
              <a:cs typeface="Century Gothic"/>
              <a:sym typeface="Century Gothic"/>
            </a:endParaRPr>
          </a:p>
          <a:p>
            <a:pPr indent="0" lvl="0" marL="0" rtl="0" algn="l">
              <a:lnSpc>
                <a:spcPct val="100000"/>
              </a:lnSpc>
              <a:spcBef>
                <a:spcPts val="1200"/>
              </a:spcBef>
              <a:spcAft>
                <a:spcPts val="0"/>
              </a:spcAft>
              <a:buClr>
                <a:schemeClr val="dk1"/>
              </a:buClr>
              <a:buSzPts val="1600"/>
              <a:buFont typeface="Arial"/>
              <a:buNone/>
            </a:pPr>
            <a:r>
              <a:rPr lang="en-US" sz="1600">
                <a:latin typeface="Century Gothic"/>
                <a:ea typeface="Century Gothic"/>
                <a:cs typeface="Century Gothic"/>
                <a:sym typeface="Century Gothic"/>
              </a:rPr>
              <a:t>Other roles</a:t>
            </a:r>
            <a:endParaRPr sz="1600">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a:p>
        </p:txBody>
      </p:sp>
      <p:sp>
        <p:nvSpPr>
          <p:cNvPr id="279" name="Google Shape;279;ga4319f6a4e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ba7fda68d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9ba7fda68d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9ba7fda68d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9ba7fda68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g9ba7fda68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SzPts val="1100"/>
              <a:buNone/>
            </a:pPr>
            <a:r>
              <a:rPr lang="en-US">
                <a:latin typeface="Arial"/>
                <a:ea typeface="Arial"/>
                <a:cs typeface="Arial"/>
                <a:sym typeface="Arial"/>
              </a:rPr>
              <a:t>For the state of California, CTEOS is mainly used for evaluating the number of students who are </a:t>
            </a:r>
            <a:r>
              <a:rPr b="1" lang="en-US" u="sng">
                <a:latin typeface="Arial"/>
                <a:ea typeface="Arial"/>
                <a:cs typeface="Arial"/>
                <a:sym typeface="Arial"/>
              </a:rPr>
              <a:t>Employed in their Field of Study</a:t>
            </a:r>
            <a:r>
              <a:rPr lang="en-US">
                <a:latin typeface="Arial"/>
                <a:ea typeface="Arial"/>
                <a:cs typeface="Arial"/>
                <a:sym typeface="Arial"/>
              </a:rPr>
              <a:t>  This metric is aligned in three different areas:</a:t>
            </a:r>
            <a:endParaRPr>
              <a:latin typeface="Arial"/>
              <a:ea typeface="Arial"/>
              <a:cs typeface="Arial"/>
              <a:sym typeface="Arial"/>
            </a:endParaRPr>
          </a:p>
          <a:p>
            <a:pPr indent="0" lvl="0" marL="0" rtl="0" algn="l">
              <a:lnSpc>
                <a:spcPct val="115000"/>
              </a:lnSpc>
              <a:spcBef>
                <a:spcPts val="1200"/>
              </a:spcBef>
              <a:spcAft>
                <a:spcPts val="0"/>
              </a:spcAft>
              <a:buSzPts val="1100"/>
              <a:buNone/>
            </a:pPr>
            <a:r>
              <a:rPr lang="en-US">
                <a:latin typeface="Arial"/>
                <a:ea typeface="Arial"/>
                <a:cs typeface="Arial"/>
                <a:sym typeface="Arial"/>
              </a:rPr>
              <a:t>Strong Workforce Funding – It is a component the ⅓ incentive funding.  This funding is based on the percentage of respondents who said that their job is Very Close or Close to their Field of Study against the number of students surveyed. Points are given for this number..</a:t>
            </a:r>
            <a:endParaRPr>
              <a:latin typeface="Arial"/>
              <a:ea typeface="Arial"/>
              <a:cs typeface="Arial"/>
              <a:sym typeface="Arial"/>
            </a:endParaRPr>
          </a:p>
          <a:p>
            <a:pPr indent="0" lvl="0" marL="0" rtl="0" algn="l">
              <a:lnSpc>
                <a:spcPct val="115000"/>
              </a:lnSpc>
              <a:spcBef>
                <a:spcPts val="1200"/>
              </a:spcBef>
              <a:spcAft>
                <a:spcPts val="0"/>
              </a:spcAft>
              <a:buSzPts val="1100"/>
              <a:buNone/>
            </a:pPr>
            <a:r>
              <a:rPr lang="en-US">
                <a:latin typeface="Arial"/>
                <a:ea typeface="Arial"/>
                <a:cs typeface="Arial"/>
                <a:sym typeface="Arial"/>
              </a:rPr>
              <a:t>SS Metrics - To provide a holistic approach to the California community colleges’ work on student success, the Chancellor’s Office worked with a broadly representative group of practitioners to develop Student Success Metrics. </a:t>
            </a:r>
            <a:r>
              <a:rPr b="1" lang="en-US">
                <a:latin typeface="Arial"/>
                <a:ea typeface="Arial"/>
                <a:cs typeface="Arial"/>
                <a:sym typeface="Arial"/>
              </a:rPr>
              <a:t>Employment</a:t>
            </a:r>
            <a:endParaRPr b="1">
              <a:latin typeface="Arial"/>
              <a:ea typeface="Arial"/>
              <a:cs typeface="Arial"/>
              <a:sym typeface="Arial"/>
            </a:endParaRPr>
          </a:p>
          <a:p>
            <a:pPr indent="0" lvl="0" marL="0" rtl="0" algn="l">
              <a:lnSpc>
                <a:spcPct val="115000"/>
              </a:lnSpc>
              <a:spcBef>
                <a:spcPts val="1200"/>
              </a:spcBef>
              <a:spcAft>
                <a:spcPts val="0"/>
              </a:spcAft>
              <a:buSzPts val="1100"/>
              <a:buNone/>
            </a:pPr>
            <a:r>
              <a:rPr lang="en-US">
                <a:latin typeface="Arial"/>
                <a:ea typeface="Arial"/>
                <a:cs typeface="Arial"/>
                <a:sym typeface="Arial"/>
              </a:rPr>
              <a:t>Vision for Success – (Do you know which goal it is?) Goal #4: </a:t>
            </a:r>
            <a:r>
              <a:rPr lang="en-US">
                <a:solidFill>
                  <a:srgbClr val="262626"/>
                </a:solidFill>
                <a:highlight>
                  <a:srgbClr val="FFFFFF"/>
                </a:highlight>
                <a:latin typeface="Arial"/>
                <a:ea typeface="Arial"/>
                <a:cs typeface="Arial"/>
                <a:sym typeface="Arial"/>
              </a:rPr>
              <a:t>Over five years, </a:t>
            </a:r>
            <a:r>
              <a:rPr b="1" lang="en-US">
                <a:solidFill>
                  <a:srgbClr val="262626"/>
                </a:solidFill>
                <a:highlight>
                  <a:srgbClr val="FFFFFF"/>
                </a:highlight>
                <a:latin typeface="Arial"/>
                <a:ea typeface="Arial"/>
                <a:cs typeface="Arial"/>
                <a:sym typeface="Arial"/>
              </a:rPr>
              <a:t>increase the percent of exiting CTE students who report being employed in their field of study</a:t>
            </a:r>
            <a:r>
              <a:rPr lang="en-US">
                <a:solidFill>
                  <a:srgbClr val="262626"/>
                </a:solidFill>
                <a:highlight>
                  <a:srgbClr val="FFFFFF"/>
                </a:highlight>
                <a:latin typeface="Arial"/>
                <a:ea typeface="Arial"/>
                <a:cs typeface="Arial"/>
                <a:sym typeface="Arial"/>
              </a:rPr>
              <a:t>, from the most recent statewide average of 60 percent to an improved rate of 76 percent.  (MORE: the average among the quintile of colleges showing the strongest performance on this measure and ensure the median earning gains of the exiting students are at least twice the statewide consumer price index. Improvements on this measure would indicate that colleges are providing career education programs that prepare students for available jobs and offering supports that help students find jobs.)</a:t>
            </a:r>
            <a:endParaRPr>
              <a:solidFill>
                <a:srgbClr val="262626"/>
              </a:solidFill>
              <a:highlight>
                <a:srgbClr val="FFFFFF"/>
              </a:highlight>
              <a:latin typeface="Arial"/>
              <a:ea typeface="Arial"/>
              <a:cs typeface="Arial"/>
              <a:sym typeface="Arial"/>
            </a:endParaRPr>
          </a:p>
          <a:p>
            <a:pPr indent="0" lvl="0" marL="0" rtl="0" algn="l">
              <a:lnSpc>
                <a:spcPct val="115000"/>
              </a:lnSpc>
              <a:spcBef>
                <a:spcPts val="1200"/>
              </a:spcBef>
              <a:spcAft>
                <a:spcPts val="0"/>
              </a:spcAft>
              <a:buSzPts val="1100"/>
              <a:buNone/>
            </a:pPr>
            <a:r>
              <a:rPr lang="en-US">
                <a:latin typeface="Arial"/>
                <a:ea typeface="Arial"/>
                <a:cs typeface="Arial"/>
                <a:sym typeface="Arial"/>
              </a:rPr>
              <a:t>For those who have not accessed the data in Launchboard or CTOES we will have time at the end of this webinar to show you how to access the various sites.</a:t>
            </a:r>
            <a:endParaRPr>
              <a:latin typeface="Arial"/>
              <a:ea typeface="Arial"/>
              <a:cs typeface="Arial"/>
              <a:sym typeface="Arial"/>
            </a:endParaRPr>
          </a:p>
          <a:p>
            <a:pPr indent="0" lvl="0" marL="0" rtl="0" algn="l">
              <a:lnSpc>
                <a:spcPct val="115000"/>
              </a:lnSpc>
              <a:spcBef>
                <a:spcPts val="1200"/>
              </a:spcBef>
              <a:spcAft>
                <a:spcPts val="1200"/>
              </a:spcAft>
              <a:buSzPts val="1100"/>
              <a:buNone/>
            </a:pPr>
            <a:r>
              <a:t/>
            </a:r>
            <a:endParaRPr b="1" u="sng">
              <a:solidFill>
                <a:srgbClr val="000000"/>
              </a:solidFill>
            </a:endParaRPr>
          </a:p>
        </p:txBody>
      </p:sp>
      <p:sp>
        <p:nvSpPr>
          <p:cNvPr id="292" name="Google Shape;292;g9ba7fda68d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US"/>
              <a:t>Welcome: Add your name, title, and organization in the chat</a:t>
            </a:r>
            <a:endParaRPr/>
          </a:p>
          <a:p>
            <a:pPr indent="0" lvl="0" marL="0" rtl="0" algn="ctr">
              <a:lnSpc>
                <a:spcPct val="100000"/>
              </a:lnSpc>
              <a:spcBef>
                <a:spcPts val="0"/>
              </a:spcBef>
              <a:spcAft>
                <a:spcPts val="0"/>
              </a:spcAft>
              <a:buSzPts val="1400"/>
              <a:buNone/>
            </a:pPr>
            <a:r>
              <a:rPr lang="en-US"/>
              <a:t>Introductions</a:t>
            </a:r>
            <a:endParaRPr/>
          </a:p>
        </p:txBody>
      </p:sp>
      <p:sp>
        <p:nvSpPr>
          <p:cNvPr id="130" name="Google Shape;13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a1e749a359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a1e749a359_0_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So now we understand the reasons, let’s take a look at some data examples to further dig into our own WHY for CTEOS.</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Beginning to explore the data, here is a snapshot data of the entire state by award.  You can see how, on the right hand side the data can be disaggregated by different categories.</a:t>
            </a:r>
            <a:endParaRPr>
              <a:latin typeface="Arial"/>
              <a:ea typeface="Arial"/>
              <a:cs typeface="Arial"/>
              <a:sym typeface="Arial"/>
            </a:endParaRPr>
          </a:p>
          <a:p>
            <a:pPr indent="0" lvl="0" marL="0" rtl="0" algn="l">
              <a:lnSpc>
                <a:spcPct val="115000"/>
              </a:lnSpc>
              <a:spcBef>
                <a:spcPts val="1200"/>
              </a:spcBef>
              <a:spcAft>
                <a:spcPts val="0"/>
              </a:spcAft>
              <a:buSzPts val="1100"/>
              <a:buNone/>
            </a:pPr>
            <a:r>
              <a:rPr lang="en-US">
                <a:latin typeface="Arial"/>
                <a:ea typeface="Arial"/>
                <a:cs typeface="Arial"/>
                <a:sym typeface="Arial"/>
              </a:rPr>
              <a:t>You can begin to think about how you currently and potentially could utilize this data. You are welcome to put your thoughts in the chat.</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02" name="Google Shape;302;ga1e749a359_0_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a1e749a359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a1e749a359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SzPts val="1100"/>
              <a:buNone/>
            </a:pPr>
            <a:r>
              <a:rPr lang="en-US">
                <a:latin typeface="Arial"/>
                <a:ea typeface="Arial"/>
                <a:cs typeface="Arial"/>
                <a:sym typeface="Arial"/>
              </a:rPr>
              <a:t>In Launchboard – the data from CTEOS is displayed in this manner.  How would you utilize this data? </a:t>
            </a:r>
            <a:r>
              <a:rPr lang="en-US"/>
              <a:t>Please put comments in the chat.</a:t>
            </a:r>
            <a:endParaRPr/>
          </a:p>
        </p:txBody>
      </p:sp>
      <p:sp>
        <p:nvSpPr>
          <p:cNvPr id="310" name="Google Shape;310;ga1e749a359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a1e749a35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ga1e749a35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CTEOS also provides summary data by college and state that is easy to display and understand.</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a:latin typeface="Arial"/>
                <a:ea typeface="Arial"/>
                <a:cs typeface="Arial"/>
                <a:sym typeface="Arial"/>
              </a:rPr>
              <a:t>This example is the summary data from the entire state.</a:t>
            </a:r>
            <a:endParaRPr>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rPr lang="en-US" sz="1100"/>
              <a:t>We can showing the work we are doing and how it is impacting the economy.</a:t>
            </a:r>
            <a:endParaRPr sz="1100"/>
          </a:p>
          <a:p>
            <a:pPr indent="0" lvl="0" marL="0" rtl="0" algn="l">
              <a:lnSpc>
                <a:spcPct val="115000"/>
              </a:lnSpc>
              <a:spcBef>
                <a:spcPts val="0"/>
              </a:spcBef>
              <a:spcAft>
                <a:spcPts val="0"/>
              </a:spcAft>
              <a:buClr>
                <a:schemeClr val="dk1"/>
              </a:buClr>
              <a:buSzPts val="1100"/>
              <a:buFont typeface="Arial"/>
              <a:buNone/>
            </a:pPr>
            <a:r>
              <a:rPr lang="en-US" sz="1100"/>
              <a:t>We can also get very powerful data, for example the wage gains before and after training. </a:t>
            </a:r>
            <a:endParaRPr sz="1100"/>
          </a:p>
          <a:p>
            <a:pPr indent="0" lvl="0" marL="0" rtl="0" algn="l">
              <a:lnSpc>
                <a:spcPct val="115000"/>
              </a:lnSpc>
              <a:spcBef>
                <a:spcPts val="0"/>
              </a:spcBef>
              <a:spcAft>
                <a:spcPts val="0"/>
              </a:spcAft>
              <a:buClr>
                <a:schemeClr val="dk1"/>
              </a:buClr>
              <a:buSzPts val="1100"/>
              <a:buFont typeface="Arial"/>
              <a:buNone/>
            </a:pPr>
            <a:r>
              <a:rPr lang="en-US" sz="1100"/>
              <a:t> </a:t>
            </a:r>
            <a:endParaRPr sz="1100"/>
          </a:p>
          <a:p>
            <a:pPr indent="0" lvl="0" marL="0" rtl="0" algn="l">
              <a:lnSpc>
                <a:spcPct val="115000"/>
              </a:lnSpc>
              <a:spcBef>
                <a:spcPts val="0"/>
              </a:spcBef>
              <a:spcAft>
                <a:spcPts val="0"/>
              </a:spcAft>
              <a:buClr>
                <a:schemeClr val="dk1"/>
              </a:buClr>
              <a:buSzPts val="1100"/>
              <a:buFont typeface="Arial"/>
              <a:buNone/>
            </a:pPr>
            <a:r>
              <a:rPr lang="en-US" sz="1100"/>
              <a:t>Can you imagine showing this to a prospective student</a:t>
            </a:r>
            <a:r>
              <a:rPr lang="en-US" sz="1100">
                <a:latin typeface="Arial"/>
                <a:ea typeface="Arial"/>
                <a:cs typeface="Arial"/>
                <a:sym typeface="Arial"/>
              </a:rPr>
              <a:t> and their family?</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a:p>
        </p:txBody>
      </p:sp>
      <p:sp>
        <p:nvSpPr>
          <p:cNvPr id="317" name="Google Shape;317;ga1e749a35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a1e749a359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ga1e749a359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Summary data of what CTEOS provides</a:t>
            </a:r>
            <a:endParaRPr/>
          </a:p>
          <a:p>
            <a:pPr indent="0" lvl="0" marL="0" rtl="0" algn="l">
              <a:lnSpc>
                <a:spcPct val="100000"/>
              </a:lnSpc>
              <a:spcBef>
                <a:spcPts val="0"/>
              </a:spcBef>
              <a:spcAft>
                <a:spcPts val="0"/>
              </a:spcAft>
              <a:buSzPts val="1400"/>
              <a:buNone/>
            </a:pPr>
            <a:r>
              <a:rPr lang="en-US"/>
              <a:t>CTEOS provides a summary conclusion in reports to your campus. </a:t>
            </a:r>
            <a:endParaRPr/>
          </a:p>
          <a:p>
            <a:pPr indent="0" lvl="0" marL="0" rtl="0" algn="l">
              <a:lnSpc>
                <a:spcPct val="100000"/>
              </a:lnSpc>
              <a:spcBef>
                <a:spcPts val="0"/>
              </a:spcBef>
              <a:spcAft>
                <a:spcPts val="0"/>
              </a:spcAft>
              <a:buSzPts val="1400"/>
              <a:buNone/>
            </a:pPr>
            <a:r>
              <a:rPr lang="en-US"/>
              <a:t>Again, how do you think you could use this data, please put comments in the chat.</a:t>
            </a:r>
            <a:endParaRPr/>
          </a:p>
        </p:txBody>
      </p:sp>
      <p:sp>
        <p:nvSpPr>
          <p:cNvPr id="325" name="Google Shape;325;ga1e749a359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33" name="Google Shape;33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1e749a359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a1e749a359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now we are sharing some college level data and we start to see some of the limitations of the data.</a:t>
            </a:r>
            <a:endParaRPr/>
          </a:p>
          <a:p>
            <a:pPr indent="0" lvl="0" marL="0" rtl="0" algn="l">
              <a:lnSpc>
                <a:spcPct val="100000"/>
              </a:lnSpc>
              <a:spcBef>
                <a:spcPts val="0"/>
              </a:spcBef>
              <a:spcAft>
                <a:spcPts val="0"/>
              </a:spcAft>
              <a:buSzPts val="1400"/>
              <a:buNone/>
            </a:pPr>
            <a:r>
              <a:rPr lang="en-US"/>
              <a:t>This graph this represents awards to job similarity (meaning how close to the program was to the job)</a:t>
            </a:r>
            <a:endParaRPr/>
          </a:p>
          <a:p>
            <a:pPr indent="0" lvl="0" marL="0" rtl="0" algn="l">
              <a:lnSpc>
                <a:spcPct val="100000"/>
              </a:lnSpc>
              <a:spcBef>
                <a:spcPts val="0"/>
              </a:spcBef>
              <a:spcAft>
                <a:spcPts val="0"/>
              </a:spcAft>
              <a:buSzPts val="1400"/>
              <a:buNone/>
            </a:pPr>
            <a:r>
              <a:rPr lang="en-US"/>
              <a:t>Business Administration had a lot of respondents, this is great data!!</a:t>
            </a:r>
            <a:endParaRPr/>
          </a:p>
          <a:p>
            <a:pPr indent="0" lvl="0" marL="0" rtl="0" algn="l">
              <a:lnSpc>
                <a:spcPct val="100000"/>
              </a:lnSpc>
              <a:spcBef>
                <a:spcPts val="0"/>
              </a:spcBef>
              <a:spcAft>
                <a:spcPts val="0"/>
              </a:spcAft>
              <a:buSzPts val="1400"/>
              <a:buNone/>
            </a:pPr>
            <a:r>
              <a:rPr lang="en-US"/>
              <a:t>All others awards are have under 20 respondents.  Without a larger set of data from individual programs, how confident are we in the data, And would we want to share this data as representing our program?</a:t>
            </a:r>
            <a:endParaRPr/>
          </a:p>
          <a:p>
            <a:pPr indent="0" lvl="0" marL="0" rtl="0" algn="l">
              <a:lnSpc>
                <a:spcPct val="100000"/>
              </a:lnSpc>
              <a:spcBef>
                <a:spcPts val="0"/>
              </a:spcBef>
              <a:spcAft>
                <a:spcPts val="0"/>
              </a:spcAft>
              <a:buSzPts val="1400"/>
              <a:buNone/>
            </a:pPr>
            <a:r>
              <a:rPr lang="en-US"/>
              <a:t>Reflection: Because of the small sample sizes, when we go down to the program level, I am hesitant to share this with faculty, students and the community  and here is why… </a:t>
            </a:r>
            <a:endParaRPr/>
          </a:p>
        </p:txBody>
      </p:sp>
      <p:sp>
        <p:nvSpPr>
          <p:cNvPr id="339" name="Google Shape;339;ga1e749a359_0_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a1e749a359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a1e749a359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It is frustrating in this time of diving deep into issues of equity, that we cannot provide a breakdown of race and ethnicity, by programs.</a:t>
            </a:r>
            <a:endParaRPr/>
          </a:p>
          <a:p>
            <a:pPr indent="0" lvl="0" marL="0" rtl="0" algn="l">
              <a:lnSpc>
                <a:spcPct val="100000"/>
              </a:lnSpc>
              <a:spcBef>
                <a:spcPts val="0"/>
              </a:spcBef>
              <a:spcAft>
                <a:spcPts val="0"/>
              </a:spcAft>
              <a:buSzPts val="1400"/>
              <a:buNone/>
            </a:pPr>
            <a:r>
              <a:rPr lang="en-US"/>
              <a:t>In this example, you can see the Business Administration, which had 120 respondents, has a large enough sample size in most ethnic categories to break down the data and have some useful analysis.  But you can see in many of the other programs, the sample size is to small to share and analyze. </a:t>
            </a:r>
            <a:endParaRPr/>
          </a:p>
          <a:p>
            <a:pPr indent="0" lvl="0" marL="0" rtl="0" algn="l">
              <a:lnSpc>
                <a:spcPct val="100000"/>
              </a:lnSpc>
              <a:spcBef>
                <a:spcPts val="0"/>
              </a:spcBef>
              <a:spcAft>
                <a:spcPts val="0"/>
              </a:spcAft>
              <a:buSzPts val="1400"/>
              <a:buNone/>
            </a:pPr>
            <a:r>
              <a:rPr lang="en-US"/>
              <a:t>Rule of thumb, if less than 10 you can start to identify students.</a:t>
            </a:r>
            <a:endParaRPr/>
          </a:p>
          <a:p>
            <a:pPr indent="0" lvl="0" marL="0" rtl="0" algn="l">
              <a:lnSpc>
                <a:spcPct val="100000"/>
              </a:lnSpc>
              <a:spcBef>
                <a:spcPts val="0"/>
              </a:spcBef>
              <a:spcAft>
                <a:spcPts val="0"/>
              </a:spcAft>
              <a:buClr>
                <a:schemeClr val="dk1"/>
              </a:buClr>
              <a:buSzPts val="1400"/>
              <a:buFont typeface="Arial"/>
              <a:buNone/>
            </a:pPr>
            <a:r>
              <a:rPr lang="en-US"/>
              <a:t>And to note - this is four years of CTEOS data for this college.</a:t>
            </a:r>
            <a:endParaRPr/>
          </a:p>
          <a:p>
            <a:pPr indent="0" lvl="0" marL="0" rtl="0" algn="l">
              <a:lnSpc>
                <a:spcPct val="100000"/>
              </a:lnSpc>
              <a:spcBef>
                <a:spcPts val="0"/>
              </a:spcBef>
              <a:spcAft>
                <a:spcPts val="0"/>
              </a:spcAft>
              <a:buClr>
                <a:schemeClr val="dk1"/>
              </a:buClr>
              <a:buSzPts val="1400"/>
              <a:buFont typeface="Arial"/>
              <a:buNone/>
            </a:pPr>
            <a:r>
              <a:rPr lang="en-US"/>
              <a:t>We need to improve the number of students responding in order to get more usable data.</a:t>
            </a:r>
            <a:endParaRPr/>
          </a:p>
        </p:txBody>
      </p:sp>
      <p:sp>
        <p:nvSpPr>
          <p:cNvPr id="346" name="Google Shape;346;ga1e749a359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a1e749a359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a1e749a359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But at the same time there are some revelations.</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marR="0" rtl="0" algn="l">
              <a:lnSpc>
                <a:spcPct val="100000"/>
              </a:lnSpc>
              <a:spcBef>
                <a:spcPts val="0"/>
              </a:spcBef>
              <a:spcAft>
                <a:spcPts val="0"/>
              </a:spcAft>
              <a:buClr>
                <a:srgbClr val="000000"/>
              </a:buClr>
              <a:buSzPts val="1400"/>
              <a:buFont typeface="Arial"/>
              <a:buNone/>
            </a:pPr>
            <a:r>
              <a:rPr lang="en-US"/>
              <a:t>This was put together by our campus researcher using raw CTEOS data, which can be requested</a:t>
            </a:r>
            <a:endParaRPr/>
          </a:p>
          <a:p>
            <a:pPr indent="0" lvl="0" marL="0" marR="0" rtl="0" algn="l">
              <a:lnSpc>
                <a:spcPct val="100000"/>
              </a:lnSpc>
              <a:spcBef>
                <a:spcPts val="0"/>
              </a:spcBef>
              <a:spcAft>
                <a:spcPts val="0"/>
              </a:spcAft>
              <a:buClr>
                <a:srgbClr val="000000"/>
              </a:buClr>
              <a:buSzPts val="1400"/>
              <a:buFont typeface="Arial"/>
              <a:buNone/>
            </a:pPr>
            <a:r>
              <a:t/>
            </a:r>
            <a:endParaRPr/>
          </a:p>
          <a:p>
            <a:pPr indent="0" lvl="0" marL="0" rtl="0" algn="l">
              <a:lnSpc>
                <a:spcPct val="100000"/>
              </a:lnSpc>
              <a:spcBef>
                <a:spcPts val="0"/>
              </a:spcBef>
              <a:spcAft>
                <a:spcPts val="0"/>
              </a:spcAft>
              <a:buSzPts val="1400"/>
              <a:buNone/>
            </a:pPr>
            <a:r>
              <a:rPr lang="en-US"/>
              <a:t>This is a visualization of where students were living when they took the survey… we found that is was fascinating how many were out of state!</a:t>
            </a:r>
            <a:endParaRPr/>
          </a:p>
          <a:p>
            <a:pPr indent="0" lvl="0" marL="0" rtl="0" algn="l">
              <a:lnSpc>
                <a:spcPct val="100000"/>
              </a:lnSpc>
              <a:spcBef>
                <a:spcPts val="0"/>
              </a:spcBef>
              <a:spcAft>
                <a:spcPts val="0"/>
              </a:spcAft>
              <a:buSzPts val="1400"/>
              <a:buNone/>
            </a:pPr>
            <a:r>
              <a:rPr lang="en-US"/>
              <a:t>This is for a San Diego Community College and we can see how many students were out of the region, the purpose of SWP is for the CA economy. We found for this particular college, that 11% were out of state. Also noting that if 11% were out of state, the wage data we are utilizing is reflective of the area they live in. An area with lower cost of living, the wage may be comparable, but when it is included in the overall data for a college or program, it may influence the numbers in a positive or negative way. </a:t>
            </a:r>
            <a:endParaRPr/>
          </a:p>
          <a:p>
            <a:pPr indent="0" lvl="0" marL="0" rtl="0" algn="l">
              <a:lnSpc>
                <a:spcPct val="100000"/>
              </a:lnSpc>
              <a:spcBef>
                <a:spcPts val="0"/>
              </a:spcBef>
              <a:spcAft>
                <a:spcPts val="0"/>
              </a:spcAft>
              <a:buSzPts val="1400"/>
              <a:buNone/>
            </a:pPr>
            <a:r>
              <a:rPr lang="en-US"/>
              <a:t>If we remove the responses from out of state, our in state data set becomes smaller, and even harder to disaggregate for any value.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You could remove all the data from out of your region to see a clearer picture, but again the numbers may become to small.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Looking at the overall data, there are a lot of influencers that will affect the regional data. </a:t>
            </a:r>
            <a:endParaRPr/>
          </a:p>
          <a:p>
            <a:pPr indent="0" lvl="0" marL="0" rtl="0" algn="l">
              <a:lnSpc>
                <a:spcPct val="100000"/>
              </a:lnSpc>
              <a:spcBef>
                <a:spcPts val="0"/>
              </a:spcBef>
              <a:spcAft>
                <a:spcPts val="0"/>
              </a:spcAft>
              <a:buSzPts val="1400"/>
              <a:buNone/>
            </a:pPr>
            <a:r>
              <a:t/>
            </a:r>
            <a:endParaRPr/>
          </a:p>
        </p:txBody>
      </p:sp>
      <p:sp>
        <p:nvSpPr>
          <p:cNvPr id="353" name="Google Shape;353;ga1e749a359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And the revelations continue!  In this state-wide sample form 2019 data - you can see the impact of wage gains when the job is close and very close to their program of study.  </a:t>
            </a:r>
            <a:endParaRPr/>
          </a:p>
        </p:txBody>
      </p:sp>
      <p:sp>
        <p:nvSpPr>
          <p:cNvPr id="360" name="Google Shape;360;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a1e749a359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6" name="Google Shape;366;ga1e749a359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And we don’t want to forget about transfer, there is a lot of other data sources for transfer (UC, CSU, national clearing house), but data like this can show the value of a Career Ed program for both transfer and non transfer student. </a:t>
            </a:r>
            <a:endParaRPr/>
          </a:p>
          <a:p>
            <a:pPr indent="0" lvl="0" marL="0" rtl="0" algn="l">
              <a:lnSpc>
                <a:spcPct val="100000"/>
              </a:lnSpc>
              <a:spcBef>
                <a:spcPts val="0"/>
              </a:spcBef>
              <a:spcAft>
                <a:spcPts val="0"/>
              </a:spcAft>
              <a:buSzPts val="1400"/>
              <a:buNone/>
            </a:pPr>
            <a:r>
              <a:rPr lang="en-US"/>
              <a:t>But noting again, smaller data sets mean we cannot dig down past this level (yet).  </a:t>
            </a:r>
            <a:endParaRPr/>
          </a:p>
          <a:p>
            <a:pPr indent="0" lvl="0" marL="0" rtl="0" algn="l">
              <a:lnSpc>
                <a:spcPct val="100000"/>
              </a:lnSpc>
              <a:spcBef>
                <a:spcPts val="0"/>
              </a:spcBef>
              <a:spcAft>
                <a:spcPts val="0"/>
              </a:spcAft>
              <a:buSzPts val="1400"/>
              <a:buNone/>
            </a:pPr>
            <a:r>
              <a:rPr lang="en-US"/>
              <a:t>We need more respondents to CTEOS - we need to market better!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Note: Transfer students are typically still in school, while our non-transfer students are entering or continuing in their career field.</a:t>
            </a:r>
            <a:endParaRPr/>
          </a:p>
        </p:txBody>
      </p:sp>
      <p:sp>
        <p:nvSpPr>
          <p:cNvPr id="367" name="Google Shape;367;ga1e749a359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Today we are covering the WHAT and the WHY in order to set the stage for the HOW, which we will cover in the next session on Nov. 6</a:t>
            </a:r>
            <a:r>
              <a:rPr baseline="30000" lang="en-US"/>
              <a:t>th</a:t>
            </a:r>
            <a:r>
              <a:rPr lang="en-US"/>
              <a:t>. The November 6</a:t>
            </a:r>
            <a:r>
              <a:rPr baseline="30000" lang="en-US"/>
              <a:t>th</a:t>
            </a:r>
            <a:r>
              <a:rPr lang="en-US"/>
              <a:t> workshop will be more interactive (insert teasers)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will have different spots for questions throughout, please feel free to add them to the chat during the presentation and we will address them</a:t>
            </a:r>
            <a:endParaRPr/>
          </a:p>
        </p:txBody>
      </p:sp>
      <p:sp>
        <p:nvSpPr>
          <p:cNvPr id="141" name="Google Shape;14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1e749a359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a1e749a359_0_5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We have talked briefly about how you can use this data, the limitations, frustrations, and revelations.  And what we clearly see if that we need more responses!!</a:t>
            </a:r>
            <a:endParaRPr/>
          </a:p>
          <a:p>
            <a:pPr indent="0" lvl="0" marL="0" rtl="0" algn="l">
              <a:lnSpc>
                <a:spcPct val="100000"/>
              </a:lnSpc>
              <a:spcBef>
                <a:spcPts val="0"/>
              </a:spcBef>
              <a:spcAft>
                <a:spcPts val="0"/>
              </a:spcAft>
              <a:buSzPts val="1400"/>
              <a:buNone/>
            </a:pPr>
            <a:r>
              <a:rPr lang="en-US"/>
              <a:t>The first image is a snapshot of the response rates for the 2019 CTEOS survey, the median rate is 31% and the Overall is 29%. While this is great in the survey world - we need more.</a:t>
            </a:r>
            <a:endParaRPr/>
          </a:p>
          <a:p>
            <a:pPr indent="0" lvl="0" marL="0" rtl="0" algn="l">
              <a:lnSpc>
                <a:spcPct val="100000"/>
              </a:lnSpc>
              <a:spcBef>
                <a:spcPts val="0"/>
              </a:spcBef>
              <a:spcAft>
                <a:spcPts val="0"/>
              </a:spcAft>
              <a:buSzPts val="1400"/>
              <a:buNone/>
            </a:pPr>
            <a:r>
              <a:rPr lang="en-US"/>
              <a:t>Considering the sample size you are surveying, if your college only has 500 students to survey, 30% is only 150 students. There is not a lot of ways to break down the data. It’s not as impactful as it could be.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the second example, “How many months did it take for  a student to find a job?”  I think we all agree that more than 3 months could be critical to a student. However, we do not have enough respondents to dig deeper and find out who they are, what industries and how we can improve this outcome.</a:t>
            </a:r>
            <a:endParaRPr/>
          </a:p>
          <a:p>
            <a:pPr indent="0" lvl="0" marL="0" rtl="0" algn="l">
              <a:lnSpc>
                <a:spcPct val="100000"/>
              </a:lnSpc>
              <a:spcBef>
                <a:spcPts val="0"/>
              </a:spcBef>
              <a:spcAft>
                <a:spcPts val="0"/>
              </a:spcAft>
              <a:buSzPts val="1400"/>
              <a:buNone/>
            </a:pPr>
            <a:r>
              <a:t/>
            </a:r>
            <a:endParaRPr/>
          </a:p>
        </p:txBody>
      </p:sp>
      <p:sp>
        <p:nvSpPr>
          <p:cNvPr id="374" name="Google Shape;374;ga1e749a359_0_5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a1e749a359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ga1e749a359_0_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And… How else can we use this data besides recruiting for students and employers?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your campus program review process?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In Strong Workforce Funding proposals?</a:t>
            </a:r>
            <a:endParaRPr/>
          </a:p>
          <a:p>
            <a:pPr indent="0" lvl="0" marL="0" rtl="0" algn="l">
              <a:lnSpc>
                <a:spcPct val="100000"/>
              </a:lnSpc>
              <a:spcBef>
                <a:spcPts val="0"/>
              </a:spcBef>
              <a:spcAft>
                <a:spcPts val="0"/>
              </a:spcAft>
              <a:buSzPts val="1400"/>
              <a:buNone/>
            </a:pPr>
            <a:r>
              <a:rPr lang="en-US"/>
              <a:t>Perkins is looking at disaggregated data a lot more beyond race, gender.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ACCJC and our specialized accreditations need to show how well our students are succeeding</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US"/>
              <a:t>Open your mic or throw in the Chat how else this data can be used and where on your campus can you use CTEOS? </a:t>
            </a:r>
            <a:endParaRPr/>
          </a:p>
          <a:p>
            <a:pPr indent="0" lvl="0" marL="0" rtl="0" algn="l">
              <a:lnSpc>
                <a:spcPct val="100000"/>
              </a:lnSpc>
              <a:spcBef>
                <a:spcPts val="0"/>
              </a:spcBef>
              <a:spcAft>
                <a:spcPts val="0"/>
              </a:spcAft>
              <a:buSzPts val="1400"/>
              <a:buNone/>
            </a:pPr>
            <a:r>
              <a:t/>
            </a:r>
            <a:endParaRPr/>
          </a:p>
        </p:txBody>
      </p:sp>
      <p:sp>
        <p:nvSpPr>
          <p:cNvPr id="382" name="Google Shape;382;ga1e749a359_0_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2" name="Google Shape;3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99" name="Google Shape;39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a1e749a359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ga1e749a359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ga1e749a359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much do you know about the CTEOS? A Lot, Some, A little, Nada</a:t>
            </a:r>
            <a:endParaRPr/>
          </a:p>
        </p:txBody>
      </p:sp>
      <p:sp>
        <p:nvSpPr>
          <p:cNvPr id="148" name="Google Shape;148;p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4319f6a4e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ga4319f6a4e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120 – Including noncredit colleges</a:t>
            </a:r>
            <a:endParaRPr/>
          </a:p>
        </p:txBody>
      </p:sp>
      <p:sp>
        <p:nvSpPr>
          <p:cNvPr id="154" name="Google Shape;154;ga4319f6a4e_0_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000">
                <a:solidFill>
                  <a:srgbClr val="7F7F7F"/>
                </a:solidFill>
                <a:latin typeface="Calibri"/>
                <a:ea typeface="Calibri"/>
                <a:cs typeface="Calibri"/>
                <a:sym typeface="Calibri"/>
              </a:rPr>
              <a:t>Collaborative effort among community college consortia, the Chancellor’s Office, the RP Group, and Santa Rosa Junior College</a:t>
            </a:r>
            <a:endParaRPr sz="1000">
              <a:solidFill>
                <a:srgbClr val="7F7F7F"/>
              </a:solidFill>
              <a:latin typeface="Calibri"/>
              <a:ea typeface="Calibri"/>
              <a:cs typeface="Calibri"/>
              <a:sym typeface="Calibri"/>
            </a:endParaRPr>
          </a:p>
          <a:p>
            <a:pPr indent="-254000" lvl="1" marL="800100" rtl="0" algn="l">
              <a:lnSpc>
                <a:spcPct val="100000"/>
              </a:lnSpc>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Modeled primarily after Cabrillo College’s Completer/Leaver Surveys</a:t>
            </a:r>
            <a:endParaRPr sz="1000"/>
          </a:p>
          <a:p>
            <a:pPr indent="0" lvl="0" marL="0" rtl="0" algn="l">
              <a:lnSpc>
                <a:spcPct val="100000"/>
              </a:lnSpc>
              <a:spcBef>
                <a:spcPts val="0"/>
              </a:spcBef>
              <a:spcAft>
                <a:spcPts val="0"/>
              </a:spcAft>
              <a:buSzPts val="1400"/>
              <a:buNone/>
            </a:pPr>
            <a:r>
              <a:rPr b="1" lang="en-US" sz="1000">
                <a:solidFill>
                  <a:srgbClr val="7F7F7F"/>
                </a:solidFill>
                <a:latin typeface="Calibri"/>
                <a:ea typeface="Calibri"/>
                <a:cs typeface="Calibri"/>
                <a:sym typeface="Calibri"/>
              </a:rPr>
              <a:t>Practitioner-Driven Effort</a:t>
            </a:r>
            <a:endParaRPr sz="1000"/>
          </a:p>
          <a:p>
            <a:pPr indent="-254000" lvl="1" marL="800100" rtl="0" algn="l">
              <a:lnSpc>
                <a:spcPct val="100000"/>
              </a:lnSpc>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Statewide meetings, conference calls, collaboration</a:t>
            </a:r>
            <a:endParaRPr sz="1000"/>
          </a:p>
          <a:p>
            <a:pPr indent="-254000" lvl="1" marL="800100" rtl="0" algn="l">
              <a:lnSpc>
                <a:spcPct val="100000"/>
              </a:lnSpc>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All methodology, implementation and survey questions vetted</a:t>
            </a:r>
            <a:endParaRPr sz="1000"/>
          </a:p>
          <a:p>
            <a:pPr indent="-254000" lvl="1" marL="800100" rtl="0" algn="l">
              <a:lnSpc>
                <a:spcPct val="100000"/>
              </a:lnSpc>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Use survey to collect data and information not available elsewhere</a:t>
            </a:r>
            <a:endParaRPr sz="1000"/>
          </a:p>
          <a:p>
            <a:pPr indent="-254000" lvl="1" marL="800100" rtl="0" algn="l">
              <a:lnSpc>
                <a:spcPct val="100000"/>
              </a:lnSpc>
              <a:spcBef>
                <a:spcPts val="0"/>
              </a:spcBef>
              <a:spcAft>
                <a:spcPts val="0"/>
              </a:spcAft>
              <a:buClr>
                <a:srgbClr val="7F7F7F"/>
              </a:buClr>
              <a:buSzPts val="1000"/>
              <a:buFont typeface="Arial"/>
              <a:buChar char="•"/>
            </a:pPr>
            <a:r>
              <a:rPr lang="en-US" sz="1000">
                <a:solidFill>
                  <a:srgbClr val="7F7F7F"/>
                </a:solidFill>
                <a:latin typeface="Calibri"/>
                <a:ea typeface="Calibri"/>
                <a:cs typeface="Calibri"/>
                <a:sym typeface="Calibri"/>
              </a:rPr>
              <a:t>Report format developed in response to practitioner needs</a:t>
            </a:r>
            <a:endParaRPr sz="1000"/>
          </a:p>
          <a:p>
            <a:pPr indent="0" lvl="1" marL="457200" rtl="0" algn="l">
              <a:lnSpc>
                <a:spcPct val="100000"/>
              </a:lnSpc>
              <a:spcBef>
                <a:spcPts val="0"/>
              </a:spcBef>
              <a:spcAft>
                <a:spcPts val="0"/>
              </a:spcAft>
              <a:buClr>
                <a:schemeClr val="dk1"/>
              </a:buClr>
              <a:buSzPts val="4400"/>
              <a:buFont typeface="Arial"/>
              <a:buNone/>
            </a:pPr>
            <a:r>
              <a:rPr b="1" lang="en-US" sz="1000">
                <a:latin typeface="Calibri"/>
                <a:ea typeface="Calibri"/>
                <a:cs typeface="Calibri"/>
                <a:sym typeface="Calibri"/>
              </a:rPr>
              <a:t>Dual purposes:</a:t>
            </a:r>
            <a:endParaRPr sz="1000"/>
          </a:p>
          <a:p>
            <a:pPr indent="0" lvl="0" marL="0" rtl="0" algn="l">
              <a:lnSpc>
                <a:spcPct val="100000"/>
              </a:lnSpc>
              <a:spcBef>
                <a:spcPts val="0"/>
              </a:spcBef>
              <a:spcAft>
                <a:spcPts val="0"/>
              </a:spcAft>
              <a:buSzPts val="1400"/>
              <a:buNone/>
            </a:pPr>
            <a:r>
              <a:rPr lang="en-US" sz="1000">
                <a:latin typeface="Calibri"/>
                <a:ea typeface="Calibri"/>
                <a:cs typeface="Calibri"/>
                <a:sym typeface="Calibri"/>
              </a:rPr>
              <a:t>Provide insightful information for local program improvement</a:t>
            </a:r>
            <a:endParaRPr sz="1000"/>
          </a:p>
          <a:p>
            <a:pPr indent="0" lvl="0" marL="0" rtl="0" algn="l">
              <a:lnSpc>
                <a:spcPct val="100000"/>
              </a:lnSpc>
              <a:spcBef>
                <a:spcPts val="0"/>
              </a:spcBef>
              <a:spcAft>
                <a:spcPts val="0"/>
              </a:spcAft>
              <a:buSzPts val="1400"/>
              <a:buNone/>
            </a:pPr>
            <a:r>
              <a:rPr lang="en-US" sz="1000">
                <a:latin typeface="Calibri"/>
                <a:ea typeface="Calibri"/>
                <a:cs typeface="Calibri"/>
                <a:sym typeface="Calibri"/>
              </a:rPr>
              <a:t>Collect statewide data for documentation of CTE outcomes</a:t>
            </a:r>
            <a:endParaRPr sz="1000"/>
          </a:p>
          <a:p>
            <a:pPr indent="-190500" lvl="1" marL="800100" rtl="0" algn="l">
              <a:lnSpc>
                <a:spcPct val="100000"/>
              </a:lnSpc>
              <a:spcBef>
                <a:spcPts val="0"/>
              </a:spcBef>
              <a:spcAft>
                <a:spcPts val="0"/>
              </a:spcAft>
              <a:buClr>
                <a:schemeClr val="dk1"/>
              </a:buClr>
              <a:buSzPts val="2400"/>
              <a:buFont typeface="Arial"/>
              <a:buNone/>
            </a:pPr>
            <a:r>
              <a:t/>
            </a:r>
            <a:endParaRPr sz="2400">
              <a:solidFill>
                <a:srgbClr val="7F7F7F"/>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160" name="Google Shape;160;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 data sources at that time </a:t>
            </a:r>
            <a:endParaRPr/>
          </a:p>
          <a:p>
            <a:pPr indent="0" lvl="0" marL="0" rtl="0" algn="l">
              <a:lnSpc>
                <a:spcPct val="100000"/>
              </a:lnSpc>
              <a:spcBef>
                <a:spcPts val="0"/>
              </a:spcBef>
              <a:spcAft>
                <a:spcPts val="0"/>
              </a:spcAft>
              <a:buSzPts val="1400"/>
              <a:buNone/>
            </a:pPr>
            <a:r>
              <a:rPr lang="en-US"/>
              <a:t>CCCCCO wanted to see degrees and transfers</a:t>
            </a:r>
            <a:endParaRPr/>
          </a:p>
        </p:txBody>
      </p:sp>
      <p:sp>
        <p:nvSpPr>
          <p:cNvPr id="168" name="Google Shape;16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4a380481e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a4a380481e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a4a380481e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Calibri"/>
                <a:ea typeface="Calibri"/>
                <a:cs typeface="Calibri"/>
                <a:sym typeface="Calibri"/>
              </a:rPr>
              <a:t>Survey conducted approximately 1.5 years after completing/leaving</a:t>
            </a:r>
            <a:endParaRPr/>
          </a:p>
          <a:p>
            <a:pPr indent="0" lvl="0" marL="0" rtl="0" algn="l">
              <a:lnSpc>
                <a:spcPct val="100000"/>
              </a:lnSpc>
              <a:spcBef>
                <a:spcPts val="0"/>
              </a:spcBef>
              <a:spcAft>
                <a:spcPts val="0"/>
              </a:spcAft>
              <a:buClr>
                <a:schemeClr val="dk1"/>
              </a:buClr>
              <a:buSzPts val="1200"/>
              <a:buFont typeface="Calibri"/>
              <a:buNone/>
            </a:pPr>
            <a:r>
              <a:rPr b="1" lang="en-US"/>
              <a:t>Completers: </a:t>
            </a:r>
            <a:endParaRPr/>
          </a:p>
          <a:p>
            <a:pPr indent="0" lvl="0" marL="0" rtl="0" algn="l">
              <a:lnSpc>
                <a:spcPct val="100000"/>
              </a:lnSpc>
              <a:spcBef>
                <a:spcPts val="0"/>
              </a:spcBef>
              <a:spcAft>
                <a:spcPts val="0"/>
              </a:spcAft>
              <a:buClr>
                <a:schemeClr val="dk1"/>
              </a:buClr>
              <a:buSzPts val="1200"/>
              <a:buFont typeface="Calibri"/>
              <a:buNone/>
            </a:pPr>
            <a:r>
              <a:rPr lang="en-US"/>
              <a:t>Students who received a vocational/CTE award that is Chancellor’s Office approved and are not enrolled or are minimally enrolled each semester the following year.</a:t>
            </a:r>
            <a:endParaRPr b="1"/>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US"/>
              <a:t>Terminal Certificates: </a:t>
            </a:r>
            <a:endParaRPr/>
          </a:p>
          <a:p>
            <a:pPr indent="0" lvl="0" marL="0" rtl="0" algn="l">
              <a:lnSpc>
                <a:spcPct val="100000"/>
              </a:lnSpc>
              <a:spcBef>
                <a:spcPts val="0"/>
              </a:spcBef>
              <a:spcAft>
                <a:spcPts val="0"/>
              </a:spcAft>
              <a:buClr>
                <a:schemeClr val="dk1"/>
              </a:buClr>
              <a:buSzPts val="1200"/>
              <a:buFont typeface="Calibri"/>
              <a:buNone/>
            </a:pPr>
            <a:r>
              <a:rPr lang="en-US"/>
              <a:t>Students who received a vocational/CTE award of at least 6 units that is not Chancellor’s Office approved and are not enrolled the following year.</a:t>
            </a:r>
            <a:endParaRPr/>
          </a:p>
          <a:p>
            <a:pPr indent="0" lvl="0" marL="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Clr>
                <a:schemeClr val="dk1"/>
              </a:buClr>
              <a:buSzPts val="1200"/>
              <a:buFont typeface="Calibri"/>
              <a:buNone/>
            </a:pPr>
            <a:r>
              <a:rPr b="1" lang="en-US"/>
              <a:t>Skills Builders:</a:t>
            </a:r>
            <a:endParaRPr/>
          </a:p>
          <a:p>
            <a:pPr indent="0" lvl="0" marL="0" rtl="0" algn="l">
              <a:lnSpc>
                <a:spcPct val="100000"/>
              </a:lnSpc>
              <a:spcBef>
                <a:spcPts val="0"/>
              </a:spcBef>
              <a:spcAft>
                <a:spcPts val="0"/>
              </a:spcAft>
              <a:buClr>
                <a:schemeClr val="dk1"/>
              </a:buClr>
              <a:buSzPts val="1200"/>
              <a:buFont typeface="Calibri"/>
              <a:buNone/>
            </a:pPr>
            <a:r>
              <a:rPr lang="en-US"/>
              <a:t>Students who completed 9 units that are SAM coded and</a:t>
            </a:r>
            <a:endParaRPr/>
          </a:p>
          <a:p>
            <a:pPr indent="0" lvl="0" marL="0" rtl="0" algn="l">
              <a:lnSpc>
                <a:spcPct val="100000"/>
              </a:lnSpc>
              <a:spcBef>
                <a:spcPts val="0"/>
              </a:spcBef>
              <a:spcAft>
                <a:spcPts val="0"/>
              </a:spcAft>
              <a:buClr>
                <a:schemeClr val="dk1"/>
              </a:buClr>
              <a:buSzPts val="1200"/>
              <a:buFont typeface="Calibri"/>
              <a:buNone/>
            </a:pPr>
            <a:r>
              <a:rPr lang="en-US"/>
              <a:t>have not received an award, and are not enrolled the </a:t>
            </a:r>
            <a:endParaRPr/>
          </a:p>
          <a:p>
            <a:pPr indent="0" lvl="0" marL="0" rtl="0" algn="l">
              <a:lnSpc>
                <a:spcPct val="100000"/>
              </a:lnSpc>
              <a:spcBef>
                <a:spcPts val="0"/>
              </a:spcBef>
              <a:spcAft>
                <a:spcPts val="0"/>
              </a:spcAft>
              <a:buClr>
                <a:schemeClr val="dk1"/>
              </a:buClr>
              <a:buSzPts val="1200"/>
              <a:buFont typeface="Calibri"/>
              <a:buNone/>
            </a:pPr>
            <a:r>
              <a:rPr lang="en-US"/>
              <a:t>following year.</a:t>
            </a:r>
            <a:endParaRPr/>
          </a:p>
          <a:p>
            <a:pPr indent="0" lvl="0" marL="0" rtl="0" algn="l">
              <a:lnSpc>
                <a:spcPct val="100000"/>
              </a:lnSpc>
              <a:spcBef>
                <a:spcPts val="0"/>
              </a:spcBef>
              <a:spcAft>
                <a:spcPts val="0"/>
              </a:spcAft>
              <a:buSzPts val="1400"/>
              <a:buNone/>
            </a:pPr>
            <a:r>
              <a:t/>
            </a:r>
            <a:endParaRPr/>
          </a:p>
        </p:txBody>
      </p:sp>
      <p:sp>
        <p:nvSpPr>
          <p:cNvPr id="182" name="Google Shape;18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12"/>
          <p:cNvSpPr/>
          <p:nvPr/>
        </p:nvSpPr>
        <p:spPr>
          <a:xfrm flipH="1">
            <a:off x="-1" y="4450188"/>
            <a:ext cx="12192000" cy="2407811"/>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18" name="Google Shape;18;p12"/>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19" name="Google Shape;19;p12"/>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Century Gothic"/>
              <a:buNone/>
              <a:defRPr sz="800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2"/>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200"/>
              </a:spcBef>
              <a:spcAft>
                <a:spcPts val="0"/>
              </a:spcAft>
              <a:buSzPts val="2400"/>
              <a:buNone/>
              <a:defRPr sz="24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1" name="Google Shape;21;p1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91" name="Shape 91"/>
        <p:cNvGrpSpPr/>
        <p:nvPr/>
      </p:nvGrpSpPr>
      <p:grpSpPr>
        <a:xfrm>
          <a:off x="0" y="0"/>
          <a:ext cx="0" cy="0"/>
          <a:chOff x="0" y="0"/>
          <a:chExt cx="0" cy="0"/>
        </a:xfrm>
      </p:grpSpPr>
      <p:sp>
        <p:nvSpPr>
          <p:cNvPr id="92" name="Google Shape;92;p19"/>
          <p:cNvSpPr/>
          <p:nvPr/>
        </p:nvSpPr>
        <p:spPr>
          <a:xfrm flipH="1">
            <a:off x="0" y="0"/>
            <a:ext cx="6096000" cy="6858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93" name="Google Shape;93;p19"/>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94" name="Google Shape;94;p19"/>
          <p:cNvSpPr txBox="1"/>
          <p:nvPr>
            <p:ph idx="1" type="body"/>
          </p:nvPr>
        </p:nvSpPr>
        <p:spPr>
          <a:xfrm>
            <a:off x="1097280"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5" name="Google Shape;95;p19"/>
          <p:cNvSpPr txBox="1"/>
          <p:nvPr>
            <p:ph idx="2" type="body"/>
          </p:nvPr>
        </p:nvSpPr>
        <p:spPr>
          <a:xfrm>
            <a:off x="1097280" y="2958274"/>
            <a:ext cx="4639736" cy="2910821"/>
          </a:xfrm>
          <a:prstGeom prst="rect">
            <a:avLst/>
          </a:prstGeom>
          <a:noFill/>
          <a:ln>
            <a:noFill/>
          </a:ln>
        </p:spPr>
        <p:txBody>
          <a:bodyPr anchorCtr="0" anchor="t" bIns="45700" lIns="0" spcFirstLastPara="1" rIns="0" wrap="square" tIns="45700">
            <a:normAutofit/>
          </a:bodyPr>
          <a:lstStyle>
            <a:lvl1pPr indent="-330200" lvl="0" marL="457200" algn="l">
              <a:lnSpc>
                <a:spcPct val="100000"/>
              </a:lnSpc>
              <a:spcBef>
                <a:spcPts val="1200"/>
              </a:spcBef>
              <a:spcAft>
                <a:spcPts val="0"/>
              </a:spcAft>
              <a:buSzPts val="1600"/>
              <a:buChar char=" "/>
              <a:defRPr sz="1600">
                <a:solidFill>
                  <a:schemeClr val="dk1"/>
                </a:solidFill>
              </a:defRPr>
            </a:lvl1pPr>
            <a:lvl2pPr indent="-317500" lvl="1" marL="914400" algn="l">
              <a:lnSpc>
                <a:spcPct val="100000"/>
              </a:lnSpc>
              <a:spcBef>
                <a:spcPts val="200"/>
              </a:spcBef>
              <a:spcAft>
                <a:spcPts val="0"/>
              </a:spcAft>
              <a:buClr>
                <a:schemeClr val="dk1"/>
              </a:buClr>
              <a:buSzPts val="1400"/>
              <a:buChar char="◦"/>
              <a:defRPr sz="1400">
                <a:solidFill>
                  <a:schemeClr val="dk1"/>
                </a:solidFill>
              </a:defRPr>
            </a:lvl2pPr>
            <a:lvl3pPr indent="-298450" lvl="2" marL="1371600" algn="l">
              <a:lnSpc>
                <a:spcPct val="100000"/>
              </a:lnSpc>
              <a:spcBef>
                <a:spcPts val="400"/>
              </a:spcBef>
              <a:spcAft>
                <a:spcPts val="0"/>
              </a:spcAft>
              <a:buClr>
                <a:schemeClr val="dk1"/>
              </a:buClr>
              <a:buSzPts val="1100"/>
              <a:buChar char="◦"/>
              <a:defRPr sz="1100">
                <a:solidFill>
                  <a:schemeClr val="dk1"/>
                </a:solidFill>
              </a:defRPr>
            </a:lvl3pPr>
            <a:lvl4pPr indent="-298450" lvl="3" marL="1828800" algn="l">
              <a:lnSpc>
                <a:spcPct val="100000"/>
              </a:lnSpc>
              <a:spcBef>
                <a:spcPts val="400"/>
              </a:spcBef>
              <a:spcAft>
                <a:spcPts val="0"/>
              </a:spcAft>
              <a:buClr>
                <a:schemeClr val="dk1"/>
              </a:buClr>
              <a:buSzPts val="1100"/>
              <a:buChar char="◦"/>
              <a:defRPr sz="1100">
                <a:solidFill>
                  <a:schemeClr val="dk1"/>
                </a:solidFill>
              </a:defRPr>
            </a:lvl4pPr>
            <a:lvl5pPr indent="-298450" lvl="4" marL="2286000" algn="l">
              <a:lnSpc>
                <a:spcPct val="100000"/>
              </a:lnSpc>
              <a:spcBef>
                <a:spcPts val="400"/>
              </a:spcBef>
              <a:spcAft>
                <a:spcPts val="0"/>
              </a:spcAft>
              <a:buClr>
                <a:schemeClr val="dk1"/>
              </a:buClr>
              <a:buSzPts val="1100"/>
              <a:buChar char="◦"/>
              <a:defRPr sz="1100">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19"/>
          <p:cNvSpPr txBox="1"/>
          <p:nvPr>
            <p:ph idx="3" type="body"/>
          </p:nvPr>
        </p:nvSpPr>
        <p:spPr>
          <a:xfrm>
            <a:off x="6515944" y="2057400"/>
            <a:ext cx="4639736"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200"/>
              </a:spcBef>
              <a:spcAft>
                <a:spcPts val="0"/>
              </a:spcAft>
              <a:buSzPts val="2000"/>
              <a:buNone/>
              <a:defRPr b="0" sz="2000" cap="none">
                <a:solidFill>
                  <a:schemeClr val="dk1"/>
                </a:solidFill>
              </a:defRPr>
            </a:lvl1pPr>
            <a:lvl2pPr indent="-228600" lvl="1" marL="914400" algn="l">
              <a:lnSpc>
                <a:spcPct val="100000"/>
              </a:lnSpc>
              <a:spcBef>
                <a:spcPts val="200"/>
              </a:spcBef>
              <a:spcAft>
                <a:spcPts val="0"/>
              </a:spcAft>
              <a:buClr>
                <a:srgbClr val="3F3F3F"/>
              </a:buClr>
              <a:buSzPts val="2000"/>
              <a:buNone/>
              <a:defRPr b="1" sz="2000"/>
            </a:lvl2pPr>
            <a:lvl3pPr indent="-228600" lvl="2" marL="1371600" algn="l">
              <a:lnSpc>
                <a:spcPct val="100000"/>
              </a:lnSpc>
              <a:spcBef>
                <a:spcPts val="400"/>
              </a:spcBef>
              <a:spcAft>
                <a:spcPts val="0"/>
              </a:spcAft>
              <a:buClr>
                <a:srgbClr val="3F3F3F"/>
              </a:buClr>
              <a:buSzPts val="1800"/>
              <a:buNone/>
              <a:defRPr b="1" sz="1800"/>
            </a:lvl3pPr>
            <a:lvl4pPr indent="-228600" lvl="3" marL="1828800" algn="l">
              <a:lnSpc>
                <a:spcPct val="100000"/>
              </a:lnSpc>
              <a:spcBef>
                <a:spcPts val="400"/>
              </a:spcBef>
              <a:spcAft>
                <a:spcPts val="0"/>
              </a:spcAft>
              <a:buClr>
                <a:srgbClr val="3F3F3F"/>
              </a:buClr>
              <a:buSzPts val="1600"/>
              <a:buNone/>
              <a:defRPr b="1" sz="1600"/>
            </a:lvl4pPr>
            <a:lvl5pPr indent="-228600" lvl="4" marL="2286000" algn="l">
              <a:lnSpc>
                <a:spcPct val="100000"/>
              </a:lnSpc>
              <a:spcBef>
                <a:spcPts val="400"/>
              </a:spcBef>
              <a:spcAft>
                <a:spcPts val="0"/>
              </a:spcAft>
              <a:buClr>
                <a:srgbClr val="3F3F3F"/>
              </a:buClr>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97" name="Google Shape;97;p19"/>
          <p:cNvSpPr txBox="1"/>
          <p:nvPr>
            <p:ph idx="4" type="body"/>
          </p:nvPr>
        </p:nvSpPr>
        <p:spPr>
          <a:xfrm>
            <a:off x="6515944" y="2958273"/>
            <a:ext cx="4639736" cy="2910821"/>
          </a:xfrm>
          <a:prstGeom prst="rect">
            <a:avLst/>
          </a:prstGeom>
          <a:noFill/>
          <a:ln>
            <a:noFill/>
          </a:ln>
        </p:spPr>
        <p:txBody>
          <a:bodyPr anchorCtr="0" anchor="t" bIns="45700" lIns="0" spcFirstLastPara="1" rIns="0" wrap="square" tIns="45700">
            <a:normAutofit/>
          </a:bodyPr>
          <a:lstStyle>
            <a:lvl1pPr indent="-330200" lvl="0" marL="457200" algn="l">
              <a:lnSpc>
                <a:spcPct val="100000"/>
              </a:lnSpc>
              <a:spcBef>
                <a:spcPts val="1200"/>
              </a:spcBef>
              <a:spcAft>
                <a:spcPts val="0"/>
              </a:spcAft>
              <a:buSzPts val="1600"/>
              <a:buChar char=" "/>
              <a:defRPr sz="1600">
                <a:solidFill>
                  <a:schemeClr val="dk1"/>
                </a:solidFill>
              </a:defRPr>
            </a:lvl1pPr>
            <a:lvl2pPr indent="-317500" lvl="1" marL="914400" algn="l">
              <a:lnSpc>
                <a:spcPct val="100000"/>
              </a:lnSpc>
              <a:spcBef>
                <a:spcPts val="200"/>
              </a:spcBef>
              <a:spcAft>
                <a:spcPts val="0"/>
              </a:spcAft>
              <a:buClr>
                <a:schemeClr val="dk1"/>
              </a:buClr>
              <a:buSzPts val="1400"/>
              <a:buChar char="◦"/>
              <a:defRPr sz="1400">
                <a:solidFill>
                  <a:schemeClr val="dk1"/>
                </a:solidFill>
              </a:defRPr>
            </a:lvl2pPr>
            <a:lvl3pPr indent="-298450" lvl="2" marL="1371600" algn="l">
              <a:lnSpc>
                <a:spcPct val="100000"/>
              </a:lnSpc>
              <a:spcBef>
                <a:spcPts val="400"/>
              </a:spcBef>
              <a:spcAft>
                <a:spcPts val="0"/>
              </a:spcAft>
              <a:buClr>
                <a:schemeClr val="dk1"/>
              </a:buClr>
              <a:buSzPts val="1100"/>
              <a:buChar char="◦"/>
              <a:defRPr sz="1100">
                <a:solidFill>
                  <a:schemeClr val="dk1"/>
                </a:solidFill>
              </a:defRPr>
            </a:lvl3pPr>
            <a:lvl4pPr indent="-298450" lvl="3" marL="1828800" algn="l">
              <a:lnSpc>
                <a:spcPct val="100000"/>
              </a:lnSpc>
              <a:spcBef>
                <a:spcPts val="400"/>
              </a:spcBef>
              <a:spcAft>
                <a:spcPts val="0"/>
              </a:spcAft>
              <a:buClr>
                <a:schemeClr val="dk1"/>
              </a:buClr>
              <a:buSzPts val="1100"/>
              <a:buChar char="◦"/>
              <a:defRPr sz="1100">
                <a:solidFill>
                  <a:schemeClr val="dk1"/>
                </a:solidFill>
              </a:defRPr>
            </a:lvl4pPr>
            <a:lvl5pPr indent="-298450" lvl="4" marL="2286000" algn="l">
              <a:lnSpc>
                <a:spcPct val="100000"/>
              </a:lnSpc>
              <a:spcBef>
                <a:spcPts val="400"/>
              </a:spcBef>
              <a:spcAft>
                <a:spcPts val="0"/>
              </a:spcAft>
              <a:buClr>
                <a:schemeClr val="dk1"/>
              </a:buClr>
              <a:buSzPts val="1100"/>
              <a:buChar char="◦"/>
              <a:defRPr sz="1100">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19"/>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9"/>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9"/>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01" name="Google Shape;101;p19"/>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Century Gothic"/>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02" name="Shape 102"/>
        <p:cNvGrpSpPr/>
        <p:nvPr/>
      </p:nvGrpSpPr>
      <p:grpSpPr>
        <a:xfrm>
          <a:off x="0" y="0"/>
          <a:ext cx="0" cy="0"/>
          <a:chOff x="0" y="0"/>
          <a:chExt cx="0" cy="0"/>
        </a:xfrm>
      </p:grpSpPr>
      <p:sp>
        <p:nvSpPr>
          <p:cNvPr id="103" name="Google Shape;103;p22"/>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2"/>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2"/>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06" name="Google Shape;106;p22"/>
          <p:cNvSpPr/>
          <p:nvPr/>
        </p:nvSpPr>
        <p:spPr>
          <a:xfrm flipH="1">
            <a:off x="0" y="0"/>
            <a:ext cx="12192000" cy="6858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107" name="Google Shape;107;p22"/>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cxnSp>
        <p:nvCxnSpPr>
          <p:cNvPr id="108" name="Google Shape;108;p22"/>
          <p:cNvCxnSpPr/>
          <p:nvPr/>
        </p:nvCxnSpPr>
        <p:spPr>
          <a:xfrm>
            <a:off x="6818393" y="999565"/>
            <a:ext cx="0" cy="4858871"/>
          </a:xfrm>
          <a:prstGeom prst="straightConnector1">
            <a:avLst/>
          </a:prstGeom>
          <a:noFill/>
          <a:ln cap="flat" cmpd="sng" w="12700">
            <a:solidFill>
              <a:schemeClr val="dk1"/>
            </a:solidFill>
            <a:prstDash val="solid"/>
            <a:round/>
            <a:headEnd len="sm" w="sm" type="none"/>
            <a:tailEnd len="sm" w="sm" type="none"/>
          </a:ln>
        </p:spPr>
      </p:cxnSp>
      <p:sp>
        <p:nvSpPr>
          <p:cNvPr id="109" name="Google Shape;109;p22"/>
          <p:cNvSpPr txBox="1"/>
          <p:nvPr>
            <p:ph type="title"/>
          </p:nvPr>
        </p:nvSpPr>
        <p:spPr>
          <a:xfrm>
            <a:off x="635000" y="3135207"/>
            <a:ext cx="5460992" cy="587584"/>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Clr>
                <a:srgbClr val="3F3F3F"/>
              </a:buClr>
              <a:buSzPts val="4800"/>
              <a:buFont typeface="Century Gothic"/>
              <a:buNone/>
              <a:defRPr sz="48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22"/>
          <p:cNvSpPr txBox="1"/>
          <p:nvPr>
            <p:ph idx="1" type="body"/>
          </p:nvPr>
        </p:nvSpPr>
        <p:spPr>
          <a:xfrm>
            <a:off x="7540794" y="831286"/>
            <a:ext cx="4016206" cy="5195425"/>
          </a:xfrm>
          <a:prstGeom prst="rect">
            <a:avLst/>
          </a:prstGeom>
          <a:noFill/>
          <a:ln>
            <a:noFill/>
          </a:ln>
        </p:spPr>
        <p:txBody>
          <a:bodyPr anchorCtr="0" anchor="ctr" bIns="45700" lIns="0" spcFirstLastPara="1" rIns="0" wrap="square" tIns="45700">
            <a:normAutofit/>
          </a:bodyPr>
          <a:lstStyle>
            <a:lvl1pPr indent="-330200" lvl="0" marL="457200" algn="l">
              <a:lnSpc>
                <a:spcPct val="100000"/>
              </a:lnSpc>
              <a:spcBef>
                <a:spcPts val="1200"/>
              </a:spcBef>
              <a:spcAft>
                <a:spcPts val="0"/>
              </a:spcAft>
              <a:buClr>
                <a:schemeClr val="dk1"/>
              </a:buClr>
              <a:buSzPts val="1600"/>
              <a:buFont typeface="Century Gothic"/>
              <a:buAutoNum type="arabicPeriod"/>
              <a:defRPr sz="1600">
                <a:solidFill>
                  <a:schemeClr val="dk1"/>
                </a:solidFill>
              </a:defRPr>
            </a:lvl1pPr>
            <a:lvl2pPr indent="-317500" lvl="1" marL="914400" algn="l">
              <a:lnSpc>
                <a:spcPct val="100000"/>
              </a:lnSpc>
              <a:spcBef>
                <a:spcPts val="200"/>
              </a:spcBef>
              <a:spcAft>
                <a:spcPts val="0"/>
              </a:spcAft>
              <a:buClr>
                <a:schemeClr val="dk1"/>
              </a:buClr>
              <a:buSzPts val="1400"/>
              <a:buFont typeface="Century Gothic"/>
              <a:buAutoNum type="arabicPeriod"/>
              <a:defRPr sz="1400"/>
            </a:lvl2pPr>
            <a:lvl3pPr indent="-298450" lvl="2" marL="1371600" algn="l">
              <a:lnSpc>
                <a:spcPct val="100000"/>
              </a:lnSpc>
              <a:spcBef>
                <a:spcPts val="400"/>
              </a:spcBef>
              <a:spcAft>
                <a:spcPts val="0"/>
              </a:spcAft>
              <a:buClr>
                <a:schemeClr val="dk1"/>
              </a:buClr>
              <a:buSzPts val="1100"/>
              <a:buFont typeface="Century Gothic"/>
              <a:buAutoNum type="arabicPeriod"/>
              <a:defRPr sz="1100"/>
            </a:lvl3pPr>
            <a:lvl4pPr indent="-298450" lvl="3" marL="1828800" algn="l">
              <a:lnSpc>
                <a:spcPct val="100000"/>
              </a:lnSpc>
              <a:spcBef>
                <a:spcPts val="400"/>
              </a:spcBef>
              <a:spcAft>
                <a:spcPts val="0"/>
              </a:spcAft>
              <a:buClr>
                <a:schemeClr val="dk1"/>
              </a:buClr>
              <a:buSzPts val="1100"/>
              <a:buFont typeface="Century Gothic"/>
              <a:buAutoNum type="arabicPeriod"/>
              <a:defRPr sz="1100"/>
            </a:lvl4pPr>
            <a:lvl5pPr indent="-298450" lvl="4" marL="2286000" algn="l">
              <a:lnSpc>
                <a:spcPct val="100000"/>
              </a:lnSpc>
              <a:spcBef>
                <a:spcPts val="400"/>
              </a:spcBef>
              <a:spcAft>
                <a:spcPts val="0"/>
              </a:spcAft>
              <a:buClr>
                <a:schemeClr val="dk1"/>
              </a:buClr>
              <a:buSzPts val="1100"/>
              <a:buFont typeface="Century Gothic"/>
              <a:buAutoNum type="arabicPeriod"/>
              <a:defRPr sz="11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11" name="Shape 111"/>
        <p:cNvGrpSpPr/>
        <p:nvPr/>
      </p:nvGrpSpPr>
      <p:grpSpPr>
        <a:xfrm>
          <a:off x="0" y="0"/>
          <a:ext cx="0" cy="0"/>
          <a:chOff x="0" y="0"/>
          <a:chExt cx="0" cy="0"/>
        </a:xfrm>
      </p:grpSpPr>
      <p:sp>
        <p:nvSpPr>
          <p:cNvPr id="112" name="Google Shape;112;p2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2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115" name="Google Shape;115;p23"/>
          <p:cNvSpPr/>
          <p:nvPr/>
        </p:nvSpPr>
        <p:spPr>
          <a:xfrm>
            <a:off x="1" y="1714500"/>
            <a:ext cx="12192000" cy="3429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116" name="Google Shape;116;p23"/>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117" name="Google Shape;117;p23"/>
          <p:cNvSpPr txBox="1"/>
          <p:nvPr>
            <p:ph type="title"/>
          </p:nvPr>
        </p:nvSpPr>
        <p:spPr>
          <a:xfrm>
            <a:off x="5443870" y="942871"/>
            <a:ext cx="5711810" cy="5875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3"/>
          <p:cNvSpPr txBox="1"/>
          <p:nvPr>
            <p:ph idx="1" type="body"/>
          </p:nvPr>
        </p:nvSpPr>
        <p:spPr>
          <a:xfrm>
            <a:off x="5443870" y="1973589"/>
            <a:ext cx="5711810" cy="3941540"/>
          </a:xfrm>
          <a:prstGeom prst="rect">
            <a:avLst/>
          </a:prstGeom>
          <a:noFill/>
          <a:ln>
            <a:noFill/>
          </a:ln>
        </p:spPr>
        <p:txBody>
          <a:bodyPr anchorCtr="0" anchor="t" bIns="45700" lIns="0" spcFirstLastPara="1" rIns="0" wrap="square" tIns="45700">
            <a:normAutofit/>
          </a:bodyPr>
          <a:lstStyle>
            <a:lvl1pPr indent="-330200" lvl="0" marL="457200" algn="l">
              <a:lnSpc>
                <a:spcPct val="100000"/>
              </a:lnSpc>
              <a:spcBef>
                <a:spcPts val="1200"/>
              </a:spcBef>
              <a:spcAft>
                <a:spcPts val="0"/>
              </a:spcAft>
              <a:buClr>
                <a:schemeClr val="dk1"/>
              </a:buClr>
              <a:buSzPts val="1600"/>
              <a:buChar char=" "/>
              <a:defRPr sz="1600">
                <a:solidFill>
                  <a:schemeClr val="dk1"/>
                </a:solidFill>
              </a:defRPr>
            </a:lvl1pPr>
            <a:lvl2pPr indent="-317500" lvl="1" marL="914400" algn="l">
              <a:lnSpc>
                <a:spcPct val="100000"/>
              </a:lnSpc>
              <a:spcBef>
                <a:spcPts val="200"/>
              </a:spcBef>
              <a:spcAft>
                <a:spcPts val="0"/>
              </a:spcAft>
              <a:buClr>
                <a:schemeClr val="dk1"/>
              </a:buClr>
              <a:buSzPts val="1400"/>
              <a:buFont typeface="Arial"/>
              <a:buChar char="•"/>
              <a:defRPr sz="1400">
                <a:solidFill>
                  <a:schemeClr val="dk1"/>
                </a:solidFill>
              </a:defRPr>
            </a:lvl2pPr>
            <a:lvl3pPr indent="-298450" lvl="2" marL="1371600" algn="l">
              <a:lnSpc>
                <a:spcPct val="100000"/>
              </a:lnSpc>
              <a:spcBef>
                <a:spcPts val="400"/>
              </a:spcBef>
              <a:spcAft>
                <a:spcPts val="0"/>
              </a:spcAft>
              <a:buClr>
                <a:schemeClr val="dk1"/>
              </a:buClr>
              <a:buSzPts val="1100"/>
              <a:buFont typeface="Arial"/>
              <a:buChar char="•"/>
              <a:defRPr sz="1100">
                <a:solidFill>
                  <a:schemeClr val="dk1"/>
                </a:solidFill>
              </a:defRPr>
            </a:lvl3pPr>
            <a:lvl4pPr indent="-298450" lvl="3" marL="1828800" algn="l">
              <a:lnSpc>
                <a:spcPct val="100000"/>
              </a:lnSpc>
              <a:spcBef>
                <a:spcPts val="400"/>
              </a:spcBef>
              <a:spcAft>
                <a:spcPts val="0"/>
              </a:spcAft>
              <a:buClr>
                <a:schemeClr val="dk1"/>
              </a:buClr>
              <a:buSzPts val="1100"/>
              <a:buFont typeface="Arial"/>
              <a:buChar char="•"/>
              <a:defRPr sz="1100">
                <a:solidFill>
                  <a:schemeClr val="dk1"/>
                </a:solidFill>
              </a:defRPr>
            </a:lvl4pPr>
            <a:lvl5pPr indent="-298450" lvl="4" marL="2286000" algn="l">
              <a:lnSpc>
                <a:spcPct val="100000"/>
              </a:lnSpc>
              <a:spcBef>
                <a:spcPts val="400"/>
              </a:spcBef>
              <a:spcAft>
                <a:spcPts val="0"/>
              </a:spcAft>
              <a:buClr>
                <a:schemeClr val="dk1"/>
              </a:buClr>
              <a:buSzPts val="1100"/>
              <a:buFont typeface="Arial"/>
              <a:buChar char="•"/>
              <a:defRPr sz="1100">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9" name="Google Shape;119;p23"/>
          <p:cNvSpPr txBox="1"/>
          <p:nvPr>
            <p:ph idx="2" type="body"/>
          </p:nvPr>
        </p:nvSpPr>
        <p:spPr>
          <a:xfrm>
            <a:off x="605170" y="621039"/>
            <a:ext cx="4589130" cy="5603086"/>
          </a:xfrm>
          <a:prstGeom prst="rect">
            <a:avLst/>
          </a:prstGeom>
          <a:solidFill>
            <a:srgbClr val="EDEFF7"/>
          </a:solidFill>
          <a:ln>
            <a:noFill/>
          </a:ln>
        </p:spPr>
        <p:txBody>
          <a:bodyPr anchorCtr="0" anchor="t" bIns="45700" lIns="0" spcFirstLastPara="1" rIns="0" wrap="square" tIns="45700">
            <a:normAutofit/>
          </a:bodyPr>
          <a:lstStyle>
            <a:lvl1pPr indent="-330200" lvl="0" marL="457200" algn="l">
              <a:lnSpc>
                <a:spcPct val="100000"/>
              </a:lnSpc>
              <a:spcBef>
                <a:spcPts val="1200"/>
              </a:spcBef>
              <a:spcAft>
                <a:spcPts val="0"/>
              </a:spcAft>
              <a:buClr>
                <a:schemeClr val="dk1"/>
              </a:buClr>
              <a:buSzPts val="1600"/>
              <a:buChar char=" "/>
              <a:defRPr sz="1600">
                <a:solidFill>
                  <a:schemeClr val="dk1"/>
                </a:solidFill>
              </a:defRPr>
            </a:lvl1pPr>
            <a:lvl2pPr indent="-317500" lvl="1" marL="914400" algn="l">
              <a:lnSpc>
                <a:spcPct val="100000"/>
              </a:lnSpc>
              <a:spcBef>
                <a:spcPts val="200"/>
              </a:spcBef>
              <a:spcAft>
                <a:spcPts val="0"/>
              </a:spcAft>
              <a:buClr>
                <a:schemeClr val="dk1"/>
              </a:buClr>
              <a:buSzPts val="1400"/>
              <a:buFont typeface="Arial"/>
              <a:buChar char="•"/>
              <a:defRPr sz="1400">
                <a:solidFill>
                  <a:schemeClr val="dk1"/>
                </a:solidFill>
              </a:defRPr>
            </a:lvl2pPr>
            <a:lvl3pPr indent="-298450" lvl="2" marL="1371600" algn="l">
              <a:lnSpc>
                <a:spcPct val="100000"/>
              </a:lnSpc>
              <a:spcBef>
                <a:spcPts val="400"/>
              </a:spcBef>
              <a:spcAft>
                <a:spcPts val="0"/>
              </a:spcAft>
              <a:buClr>
                <a:schemeClr val="dk1"/>
              </a:buClr>
              <a:buSzPts val="1100"/>
              <a:buFont typeface="Arial"/>
              <a:buChar char="•"/>
              <a:defRPr sz="1100">
                <a:solidFill>
                  <a:schemeClr val="dk1"/>
                </a:solidFill>
              </a:defRPr>
            </a:lvl3pPr>
            <a:lvl4pPr indent="-298450" lvl="3" marL="1828800" algn="l">
              <a:lnSpc>
                <a:spcPct val="100000"/>
              </a:lnSpc>
              <a:spcBef>
                <a:spcPts val="400"/>
              </a:spcBef>
              <a:spcAft>
                <a:spcPts val="0"/>
              </a:spcAft>
              <a:buClr>
                <a:schemeClr val="dk1"/>
              </a:buClr>
              <a:buSzPts val="1100"/>
              <a:buFont typeface="Arial"/>
              <a:buChar char="•"/>
              <a:defRPr sz="1100">
                <a:solidFill>
                  <a:schemeClr val="dk1"/>
                </a:solidFill>
              </a:defRPr>
            </a:lvl4pPr>
            <a:lvl5pPr indent="-298450" lvl="4" marL="2286000" algn="l">
              <a:lnSpc>
                <a:spcPct val="100000"/>
              </a:lnSpc>
              <a:spcBef>
                <a:spcPts val="400"/>
              </a:spcBef>
              <a:spcAft>
                <a:spcPts val="0"/>
              </a:spcAft>
              <a:buClr>
                <a:schemeClr val="dk1"/>
              </a:buClr>
              <a:buSzPts val="1100"/>
              <a:buFont typeface="Arial"/>
              <a:buChar char="•"/>
              <a:defRPr sz="1100">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
  <p:cSld name="Team ">
    <p:spTree>
      <p:nvGrpSpPr>
        <p:cNvPr id="24" name="Shape 24"/>
        <p:cNvGrpSpPr/>
        <p:nvPr/>
      </p:nvGrpSpPr>
      <p:grpSpPr>
        <a:xfrm>
          <a:off x="0" y="0"/>
          <a:ext cx="0" cy="0"/>
          <a:chOff x="0" y="0"/>
          <a:chExt cx="0" cy="0"/>
        </a:xfrm>
      </p:grpSpPr>
      <p:sp>
        <p:nvSpPr>
          <p:cNvPr id="25" name="Google Shape;25;p13"/>
          <p:cNvSpPr/>
          <p:nvPr/>
        </p:nvSpPr>
        <p:spPr>
          <a:xfrm>
            <a:off x="1" y="3429000"/>
            <a:ext cx="12192000" cy="3429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26" name="Google Shape;26;p13"/>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27" name="Google Shape;27;p13"/>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3"/>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30" name="Google Shape;30;p13"/>
          <p:cNvSpPr/>
          <p:nvPr>
            <p:ph idx="2" type="pic"/>
          </p:nvPr>
        </p:nvSpPr>
        <p:spPr>
          <a:xfrm>
            <a:off x="1097279" y="1930861"/>
            <a:ext cx="2919413" cy="2919413"/>
          </a:xfrm>
          <a:prstGeom prst="rect">
            <a:avLst/>
          </a:prstGeom>
          <a:solidFill>
            <a:srgbClr val="EDEFF7"/>
          </a:solidFill>
          <a:ln>
            <a:noFill/>
          </a:ln>
        </p:spPr>
        <p:txBody>
          <a:bodyPr anchorCtr="0" anchor="ctr" bIns="45700" lIns="0" spcFirstLastPara="1" rIns="0" wrap="square" tIns="45700">
            <a:normAutofit/>
          </a:bodyPr>
          <a:lstStyle>
            <a:lvl1pPr lvl="0" marR="0" rtl="0" algn="ctr">
              <a:lnSpc>
                <a:spcPct val="100000"/>
              </a:lnSpc>
              <a:spcBef>
                <a:spcPts val="1200"/>
              </a:spcBef>
              <a:spcAft>
                <a:spcPts val="0"/>
              </a:spcAft>
              <a:buClr>
                <a:schemeClr val="accent1"/>
              </a:buClr>
              <a:buSzPts val="2000"/>
              <a:buFont typeface="Calibri"/>
              <a:buChar char=" "/>
              <a:defRPr b="0" i="0" sz="20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lvl="8"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31" name="Google Shape;31;p13"/>
          <p:cNvSpPr/>
          <p:nvPr>
            <p:ph idx="3" type="pic"/>
          </p:nvPr>
        </p:nvSpPr>
        <p:spPr>
          <a:xfrm>
            <a:off x="4659186" y="1930861"/>
            <a:ext cx="2919413" cy="2919413"/>
          </a:xfrm>
          <a:prstGeom prst="rect">
            <a:avLst/>
          </a:prstGeom>
          <a:solidFill>
            <a:srgbClr val="EDEFF7"/>
          </a:solidFill>
          <a:ln>
            <a:noFill/>
          </a:ln>
        </p:spPr>
        <p:txBody>
          <a:bodyPr anchorCtr="0" anchor="ctr" bIns="45700" lIns="0" spcFirstLastPara="1" rIns="0" wrap="square" tIns="45700">
            <a:normAutofit/>
          </a:bodyPr>
          <a:lstStyle>
            <a:lvl1pPr lvl="0" marR="0" rtl="0" algn="ctr">
              <a:lnSpc>
                <a:spcPct val="100000"/>
              </a:lnSpc>
              <a:spcBef>
                <a:spcPts val="1200"/>
              </a:spcBef>
              <a:spcAft>
                <a:spcPts val="0"/>
              </a:spcAft>
              <a:buClr>
                <a:schemeClr val="accent1"/>
              </a:buClr>
              <a:buSzPts val="2000"/>
              <a:buFont typeface="Calibri"/>
              <a:buChar char=" "/>
              <a:defRPr b="0" i="0" sz="20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lvl="8"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32" name="Google Shape;32;p13"/>
          <p:cNvSpPr/>
          <p:nvPr>
            <p:ph idx="4" type="pic"/>
          </p:nvPr>
        </p:nvSpPr>
        <p:spPr>
          <a:xfrm>
            <a:off x="8221093" y="1930861"/>
            <a:ext cx="2919413" cy="2919413"/>
          </a:xfrm>
          <a:prstGeom prst="rect">
            <a:avLst/>
          </a:prstGeom>
          <a:solidFill>
            <a:srgbClr val="EDEFF7"/>
          </a:solidFill>
          <a:ln>
            <a:noFill/>
          </a:ln>
        </p:spPr>
        <p:txBody>
          <a:bodyPr anchorCtr="0" anchor="ctr" bIns="45700" lIns="0" spcFirstLastPara="1" rIns="0" wrap="square" tIns="45700">
            <a:normAutofit/>
          </a:bodyPr>
          <a:lstStyle>
            <a:lvl1pPr lvl="0" marR="0" rtl="0" algn="ctr">
              <a:lnSpc>
                <a:spcPct val="100000"/>
              </a:lnSpc>
              <a:spcBef>
                <a:spcPts val="1200"/>
              </a:spcBef>
              <a:spcAft>
                <a:spcPts val="0"/>
              </a:spcAft>
              <a:buClr>
                <a:schemeClr val="accent1"/>
              </a:buClr>
              <a:buSzPts val="2000"/>
              <a:buFont typeface="Calibri"/>
              <a:buChar char=" "/>
              <a:defRPr b="0" i="0" sz="20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lvl="8"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33" name="Google Shape;33;p13"/>
          <p:cNvSpPr txBox="1"/>
          <p:nvPr>
            <p:ph idx="1" type="body"/>
          </p:nvPr>
        </p:nvSpPr>
        <p:spPr>
          <a:xfrm>
            <a:off x="1097279" y="5257321"/>
            <a:ext cx="2919413" cy="583534"/>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200"/>
              </a:spcBef>
              <a:spcAft>
                <a:spcPts val="0"/>
              </a:spcAft>
              <a:buSzPts val="1800"/>
              <a:buNone/>
              <a:defRPr sz="1800" cap="none">
                <a:solidFill>
                  <a:schemeClr val="dk1"/>
                </a:solidFill>
              </a:defRPr>
            </a:lvl1pPr>
            <a:lvl2pPr indent="-228600" lvl="1" marL="914400" algn="l">
              <a:lnSpc>
                <a:spcPct val="100000"/>
              </a:lnSpc>
              <a:spcBef>
                <a:spcPts val="2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4" name="Google Shape;34;p13"/>
          <p:cNvSpPr txBox="1"/>
          <p:nvPr>
            <p:ph idx="5" type="body"/>
          </p:nvPr>
        </p:nvSpPr>
        <p:spPr>
          <a:xfrm>
            <a:off x="4666773" y="5257321"/>
            <a:ext cx="2919413" cy="583534"/>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200"/>
              </a:spcBef>
              <a:spcAft>
                <a:spcPts val="0"/>
              </a:spcAft>
              <a:buSzPts val="1800"/>
              <a:buNone/>
              <a:defRPr sz="1800" cap="none">
                <a:solidFill>
                  <a:schemeClr val="dk1"/>
                </a:solidFill>
              </a:defRPr>
            </a:lvl1pPr>
            <a:lvl2pPr indent="-228600" lvl="1" marL="914400" algn="l">
              <a:lnSpc>
                <a:spcPct val="100000"/>
              </a:lnSpc>
              <a:spcBef>
                <a:spcPts val="2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5" name="Google Shape;35;p13"/>
          <p:cNvSpPr txBox="1"/>
          <p:nvPr>
            <p:ph idx="6" type="body"/>
          </p:nvPr>
        </p:nvSpPr>
        <p:spPr>
          <a:xfrm>
            <a:off x="8236267" y="5257321"/>
            <a:ext cx="2919413" cy="583534"/>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1200"/>
              </a:spcBef>
              <a:spcAft>
                <a:spcPts val="0"/>
              </a:spcAft>
              <a:buSzPts val="1800"/>
              <a:buNone/>
              <a:defRPr sz="1800" cap="none">
                <a:solidFill>
                  <a:schemeClr val="dk1"/>
                </a:solidFill>
              </a:defRPr>
            </a:lvl1pPr>
            <a:lvl2pPr indent="-228600" lvl="1" marL="914400" algn="l">
              <a:lnSpc>
                <a:spcPct val="100000"/>
              </a:lnSpc>
              <a:spcBef>
                <a:spcPts val="2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36" name="Google Shape;36;p13"/>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Century Gothic"/>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spTree>
      <p:nvGrpSpPr>
        <p:cNvPr id="37" name="Shape 37"/>
        <p:cNvGrpSpPr/>
        <p:nvPr/>
      </p:nvGrpSpPr>
      <p:grpSpPr>
        <a:xfrm>
          <a:off x="0" y="0"/>
          <a:ext cx="0" cy="0"/>
          <a:chOff x="0" y="0"/>
          <a:chExt cx="0" cy="0"/>
        </a:xfrm>
      </p:grpSpPr>
      <p:sp>
        <p:nvSpPr>
          <p:cNvPr id="38" name="Google Shape;38;p14"/>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41" name="Google Shape;41;p14"/>
          <p:cNvSpPr/>
          <p:nvPr/>
        </p:nvSpPr>
        <p:spPr>
          <a:xfrm>
            <a:off x="3351057" y="0"/>
            <a:ext cx="8840943" cy="6858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42" name="Google Shape;42;p14"/>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43" name="Google Shape;43;p14"/>
          <p:cNvSpPr txBox="1"/>
          <p:nvPr>
            <p:ph type="title"/>
          </p:nvPr>
        </p:nvSpPr>
        <p:spPr>
          <a:xfrm>
            <a:off x="635000" y="3135207"/>
            <a:ext cx="4886854" cy="58758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3F3F3F"/>
              </a:buClr>
              <a:buSzPts val="2800"/>
              <a:buFont typeface="Century Gothic"/>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4"/>
          <p:cNvSpPr txBox="1"/>
          <p:nvPr>
            <p:ph idx="1" type="body"/>
          </p:nvPr>
        </p:nvSpPr>
        <p:spPr>
          <a:xfrm>
            <a:off x="5575829" y="633875"/>
            <a:ext cx="5981171" cy="5590250"/>
          </a:xfrm>
          <a:prstGeom prst="rect">
            <a:avLst/>
          </a:prstGeom>
          <a:noFill/>
          <a:ln>
            <a:noFill/>
          </a:ln>
        </p:spPr>
        <p:txBody>
          <a:bodyPr anchorCtr="0" anchor="ctr" bIns="45700" lIns="0" spcFirstLastPara="1" rIns="0" wrap="square" tIns="45700">
            <a:normAutofit/>
          </a:bodyPr>
          <a:lstStyle>
            <a:lvl1pPr indent="-330200" lvl="0" marL="457200" algn="l">
              <a:lnSpc>
                <a:spcPct val="100000"/>
              </a:lnSpc>
              <a:spcBef>
                <a:spcPts val="1200"/>
              </a:spcBef>
              <a:spcAft>
                <a:spcPts val="0"/>
              </a:spcAft>
              <a:buClr>
                <a:schemeClr val="dk1"/>
              </a:buClr>
              <a:buSzPts val="1600"/>
              <a:buFont typeface="Century Gothic"/>
              <a:buAutoNum type="arabicPeriod"/>
              <a:defRPr sz="1600">
                <a:solidFill>
                  <a:schemeClr val="dk1"/>
                </a:solidFill>
              </a:defRPr>
            </a:lvl1pPr>
            <a:lvl2pPr indent="-317500" lvl="1" marL="914400" algn="l">
              <a:lnSpc>
                <a:spcPct val="100000"/>
              </a:lnSpc>
              <a:spcBef>
                <a:spcPts val="200"/>
              </a:spcBef>
              <a:spcAft>
                <a:spcPts val="0"/>
              </a:spcAft>
              <a:buClr>
                <a:schemeClr val="dk1"/>
              </a:buClr>
              <a:buSzPts val="1400"/>
              <a:buFont typeface="Century Gothic"/>
              <a:buAutoNum type="arabicPeriod"/>
              <a:defRPr sz="1400">
                <a:solidFill>
                  <a:schemeClr val="dk1"/>
                </a:solidFill>
              </a:defRPr>
            </a:lvl2pPr>
            <a:lvl3pPr indent="-298450" lvl="2" marL="1371600" algn="l">
              <a:lnSpc>
                <a:spcPct val="100000"/>
              </a:lnSpc>
              <a:spcBef>
                <a:spcPts val="400"/>
              </a:spcBef>
              <a:spcAft>
                <a:spcPts val="0"/>
              </a:spcAft>
              <a:buClr>
                <a:schemeClr val="dk1"/>
              </a:buClr>
              <a:buSzPts val="1100"/>
              <a:buFont typeface="Century Gothic"/>
              <a:buAutoNum type="arabicPeriod"/>
              <a:defRPr sz="1100">
                <a:solidFill>
                  <a:schemeClr val="dk1"/>
                </a:solidFill>
              </a:defRPr>
            </a:lvl3pPr>
            <a:lvl4pPr indent="-298450" lvl="3" marL="1828800" algn="l">
              <a:lnSpc>
                <a:spcPct val="100000"/>
              </a:lnSpc>
              <a:spcBef>
                <a:spcPts val="400"/>
              </a:spcBef>
              <a:spcAft>
                <a:spcPts val="0"/>
              </a:spcAft>
              <a:buClr>
                <a:schemeClr val="dk1"/>
              </a:buClr>
              <a:buSzPts val="1100"/>
              <a:buFont typeface="Century Gothic"/>
              <a:buAutoNum type="arabicPeriod"/>
              <a:defRPr sz="1100">
                <a:solidFill>
                  <a:schemeClr val="dk1"/>
                </a:solidFill>
              </a:defRPr>
            </a:lvl4pPr>
            <a:lvl5pPr indent="-298450" lvl="4" marL="2286000" algn="l">
              <a:lnSpc>
                <a:spcPct val="100000"/>
              </a:lnSpc>
              <a:spcBef>
                <a:spcPts val="400"/>
              </a:spcBef>
              <a:spcAft>
                <a:spcPts val="0"/>
              </a:spcAft>
              <a:buClr>
                <a:schemeClr val="dk1"/>
              </a:buClr>
              <a:buSzPts val="1100"/>
              <a:buFont typeface="Century Gothic"/>
              <a:buAutoNum type="arabicPeriod"/>
              <a:defRPr sz="1100">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2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9" name="Shape 49"/>
        <p:cNvGrpSpPr/>
        <p:nvPr/>
      </p:nvGrpSpPr>
      <p:grpSpPr>
        <a:xfrm>
          <a:off x="0" y="0"/>
          <a:ext cx="0" cy="0"/>
          <a:chOff x="0" y="0"/>
          <a:chExt cx="0" cy="0"/>
        </a:xfrm>
      </p:grpSpPr>
      <p:sp>
        <p:nvSpPr>
          <p:cNvPr id="50" name="Google Shape;50;p15"/>
          <p:cNvSpPr/>
          <p:nvPr/>
        </p:nvSpPr>
        <p:spPr>
          <a:xfrm flipH="1">
            <a:off x="0" y="0"/>
            <a:ext cx="3351057" cy="6858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51" name="Google Shape;51;p15"/>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52" name="Google Shape;52;p15"/>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algn="l">
              <a:lnSpc>
                <a:spcPct val="100000"/>
              </a:lnSpc>
              <a:spcBef>
                <a:spcPts val="1200"/>
              </a:spcBef>
              <a:spcAft>
                <a:spcPts val="0"/>
              </a:spcAft>
              <a:buSzPts val="2000"/>
              <a:buChar char=" "/>
              <a:defRPr>
                <a:solidFill>
                  <a:schemeClr val="dk1"/>
                </a:solidFill>
              </a:defRPr>
            </a:lvl1pPr>
            <a:lvl2pPr indent="-342900" lvl="1" marL="914400" algn="l">
              <a:lnSpc>
                <a:spcPct val="100000"/>
              </a:lnSpc>
              <a:spcBef>
                <a:spcPts val="200"/>
              </a:spcBef>
              <a:spcAft>
                <a:spcPts val="0"/>
              </a:spcAft>
              <a:buClr>
                <a:schemeClr val="dk1"/>
              </a:buClr>
              <a:buSzPts val="1800"/>
              <a:buChar char="◦"/>
              <a:defRPr>
                <a:solidFill>
                  <a:schemeClr val="dk1"/>
                </a:solidFill>
              </a:defRPr>
            </a:lvl2pPr>
            <a:lvl3pPr indent="-317500" lvl="2" marL="1371600" algn="l">
              <a:lnSpc>
                <a:spcPct val="100000"/>
              </a:lnSpc>
              <a:spcBef>
                <a:spcPts val="400"/>
              </a:spcBef>
              <a:spcAft>
                <a:spcPts val="0"/>
              </a:spcAft>
              <a:buClr>
                <a:schemeClr val="dk1"/>
              </a:buClr>
              <a:buSzPts val="1400"/>
              <a:buChar char="◦"/>
              <a:defRPr>
                <a:solidFill>
                  <a:schemeClr val="dk1"/>
                </a:solidFill>
              </a:defRPr>
            </a:lvl3pPr>
            <a:lvl4pPr indent="-317500" lvl="3" marL="1828800" algn="l">
              <a:lnSpc>
                <a:spcPct val="100000"/>
              </a:lnSpc>
              <a:spcBef>
                <a:spcPts val="400"/>
              </a:spcBef>
              <a:spcAft>
                <a:spcPts val="0"/>
              </a:spcAft>
              <a:buClr>
                <a:schemeClr val="dk1"/>
              </a:buClr>
              <a:buSzPts val="1400"/>
              <a:buChar char="◦"/>
              <a:defRPr>
                <a:solidFill>
                  <a:schemeClr val="dk1"/>
                </a:solidFill>
              </a:defRPr>
            </a:lvl4pPr>
            <a:lvl5pPr indent="-317500" lvl="4" marL="2286000" algn="l">
              <a:lnSpc>
                <a:spcPct val="100000"/>
              </a:lnSpc>
              <a:spcBef>
                <a:spcPts val="400"/>
              </a:spcBef>
              <a:spcAft>
                <a:spcPts val="0"/>
              </a:spcAft>
              <a:buClr>
                <a:schemeClr val="dk1"/>
              </a:buClr>
              <a:buSzPts val="1400"/>
              <a:buChar char="◦"/>
              <a:defRPr>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15"/>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5"/>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5"/>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56" name="Google Shape;56;p15"/>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Century Gothic"/>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57" name="Shape 57"/>
        <p:cNvGrpSpPr/>
        <p:nvPr/>
      </p:nvGrpSpPr>
      <p:grpSpPr>
        <a:xfrm>
          <a:off x="0" y="0"/>
          <a:ext cx="0" cy="0"/>
          <a:chOff x="0" y="0"/>
          <a:chExt cx="0" cy="0"/>
        </a:xfrm>
      </p:grpSpPr>
      <p:sp>
        <p:nvSpPr>
          <p:cNvPr id="58" name="Google Shape;58;p16"/>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6"/>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6"/>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61" name="Google Shape;61;p16"/>
          <p:cNvSpPr/>
          <p:nvPr/>
        </p:nvSpPr>
        <p:spPr>
          <a:xfrm flipH="1">
            <a:off x="0" y="0"/>
            <a:ext cx="1195754" cy="6858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62" name="Google Shape;62;p16"/>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63" name="Google Shape;63;p16"/>
          <p:cNvSpPr/>
          <p:nvPr>
            <p:ph idx="2" type="pic"/>
          </p:nvPr>
        </p:nvSpPr>
        <p:spPr>
          <a:xfrm>
            <a:off x="5924550" y="633875"/>
            <a:ext cx="5632450" cy="5591175"/>
          </a:xfrm>
          <a:prstGeom prst="rect">
            <a:avLst/>
          </a:prstGeom>
          <a:solidFill>
            <a:schemeClr val="dk2"/>
          </a:solidFill>
          <a:ln>
            <a:noFill/>
          </a:ln>
        </p:spPr>
        <p:txBody>
          <a:bodyPr anchorCtr="0" anchor="ctr" bIns="45700" lIns="0" spcFirstLastPara="1" rIns="0" wrap="square" tIns="45700">
            <a:normAutofit/>
          </a:bodyPr>
          <a:lstStyle>
            <a:lvl1pPr lvl="0" marR="0" rtl="0" algn="ctr">
              <a:lnSpc>
                <a:spcPct val="100000"/>
              </a:lnSpc>
              <a:spcBef>
                <a:spcPts val="1200"/>
              </a:spcBef>
              <a:spcAft>
                <a:spcPts val="0"/>
              </a:spcAft>
              <a:buClr>
                <a:schemeClr val="accent1"/>
              </a:buClr>
              <a:buSzPts val="2000"/>
              <a:buFont typeface="Calibri"/>
              <a:buChar char=" "/>
              <a:defRPr b="0" i="0" sz="20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lvl="8"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64" name="Google Shape;64;p16"/>
          <p:cNvSpPr txBox="1"/>
          <p:nvPr>
            <p:ph type="title"/>
          </p:nvPr>
        </p:nvSpPr>
        <p:spPr>
          <a:xfrm>
            <a:off x="1195754" y="942870"/>
            <a:ext cx="4157296" cy="129275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Century Gothic"/>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6"/>
          <p:cNvSpPr txBox="1"/>
          <p:nvPr>
            <p:ph idx="1" type="body"/>
          </p:nvPr>
        </p:nvSpPr>
        <p:spPr>
          <a:xfrm>
            <a:off x="1195754" y="2281657"/>
            <a:ext cx="4157296" cy="3633471"/>
          </a:xfrm>
          <a:prstGeom prst="rect">
            <a:avLst/>
          </a:prstGeom>
          <a:noFill/>
          <a:ln>
            <a:noFill/>
          </a:ln>
        </p:spPr>
        <p:txBody>
          <a:bodyPr anchorCtr="0" anchor="t" bIns="45700" lIns="0" spcFirstLastPara="1" rIns="0" wrap="square" tIns="45700">
            <a:normAutofit/>
          </a:bodyPr>
          <a:lstStyle>
            <a:lvl1pPr indent="-228600" lvl="0" marL="457200" algn="l">
              <a:lnSpc>
                <a:spcPct val="100000"/>
              </a:lnSpc>
              <a:spcBef>
                <a:spcPts val="1200"/>
              </a:spcBef>
              <a:spcAft>
                <a:spcPts val="0"/>
              </a:spcAft>
              <a:buClr>
                <a:schemeClr val="dk1"/>
              </a:buClr>
              <a:buSzPts val="1600"/>
              <a:buNone/>
              <a:defRPr sz="1600">
                <a:solidFill>
                  <a:schemeClr val="dk1"/>
                </a:solidFill>
              </a:defRPr>
            </a:lvl1pPr>
            <a:lvl2pPr indent="-228600" lvl="1" marL="914400" algn="l">
              <a:lnSpc>
                <a:spcPct val="100000"/>
              </a:lnSpc>
              <a:spcBef>
                <a:spcPts val="200"/>
              </a:spcBef>
              <a:spcAft>
                <a:spcPts val="0"/>
              </a:spcAft>
              <a:buClr>
                <a:schemeClr val="dk1"/>
              </a:buClr>
              <a:buSzPts val="1400"/>
              <a:buFont typeface="Arial"/>
              <a:buNone/>
              <a:defRPr sz="1400">
                <a:solidFill>
                  <a:schemeClr val="dk1"/>
                </a:solidFill>
              </a:defRPr>
            </a:lvl2pPr>
            <a:lvl3pPr indent="-228600" lvl="2" marL="1371600" algn="l">
              <a:lnSpc>
                <a:spcPct val="100000"/>
              </a:lnSpc>
              <a:spcBef>
                <a:spcPts val="400"/>
              </a:spcBef>
              <a:spcAft>
                <a:spcPts val="0"/>
              </a:spcAft>
              <a:buClr>
                <a:schemeClr val="dk1"/>
              </a:buClr>
              <a:buSzPts val="1100"/>
              <a:buFont typeface="Arial"/>
              <a:buNone/>
              <a:defRPr sz="1100">
                <a:solidFill>
                  <a:schemeClr val="dk1"/>
                </a:solidFill>
              </a:defRPr>
            </a:lvl3pPr>
            <a:lvl4pPr indent="-228600" lvl="3" marL="1828800" algn="l">
              <a:lnSpc>
                <a:spcPct val="100000"/>
              </a:lnSpc>
              <a:spcBef>
                <a:spcPts val="400"/>
              </a:spcBef>
              <a:spcAft>
                <a:spcPts val="0"/>
              </a:spcAft>
              <a:buClr>
                <a:schemeClr val="dk1"/>
              </a:buClr>
              <a:buSzPts val="1100"/>
              <a:buFont typeface="Arial"/>
              <a:buNone/>
              <a:defRPr sz="1100">
                <a:solidFill>
                  <a:schemeClr val="dk1"/>
                </a:solidFill>
              </a:defRPr>
            </a:lvl4pPr>
            <a:lvl5pPr indent="-228600" lvl="4" marL="2286000" algn="l">
              <a:lnSpc>
                <a:spcPct val="100000"/>
              </a:lnSpc>
              <a:spcBef>
                <a:spcPts val="400"/>
              </a:spcBef>
              <a:spcAft>
                <a:spcPts val="0"/>
              </a:spcAft>
              <a:buClr>
                <a:schemeClr val="dk1"/>
              </a:buClr>
              <a:buSzPts val="1100"/>
              <a:buFont typeface="Arial"/>
              <a:buNone/>
              <a:defRPr sz="1100">
                <a:solidFill>
                  <a:schemeClr val="dk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6" name="Shape 66"/>
        <p:cNvGrpSpPr/>
        <p:nvPr/>
      </p:nvGrpSpPr>
      <p:grpSpPr>
        <a:xfrm>
          <a:off x="0" y="0"/>
          <a:ext cx="0" cy="0"/>
          <a:chOff x="0" y="0"/>
          <a:chExt cx="0" cy="0"/>
        </a:xfrm>
      </p:grpSpPr>
      <p:sp>
        <p:nvSpPr>
          <p:cNvPr id="67" name="Google Shape;67;p18"/>
          <p:cNvSpPr/>
          <p:nvPr/>
        </p:nvSpPr>
        <p:spPr>
          <a:xfrm flipH="1">
            <a:off x="4217870" y="0"/>
            <a:ext cx="3599236" cy="6857999"/>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68" name="Google Shape;68;p18"/>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69" name="Google Shape;69;p18"/>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262626"/>
              </a:buClr>
              <a:buSzPts val="8000"/>
              <a:buFont typeface="Century Gothic"/>
              <a:buNone/>
              <a:defRPr sz="800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200"/>
              </a:spcBef>
              <a:spcAft>
                <a:spcPts val="0"/>
              </a:spcAft>
              <a:buSzPts val="2400"/>
              <a:buNone/>
              <a:defRPr sz="24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71" name="Google Shape;71;p18"/>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8"/>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8"/>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74" name="Shape 74"/>
        <p:cNvGrpSpPr/>
        <p:nvPr/>
      </p:nvGrpSpPr>
      <p:grpSpPr>
        <a:xfrm>
          <a:off x="0" y="0"/>
          <a:ext cx="0" cy="0"/>
          <a:chOff x="0" y="0"/>
          <a:chExt cx="0" cy="0"/>
        </a:xfrm>
      </p:grpSpPr>
      <p:sp>
        <p:nvSpPr>
          <p:cNvPr id="75" name="Google Shape;75;p20"/>
          <p:cNvSpPr/>
          <p:nvPr/>
        </p:nvSpPr>
        <p:spPr>
          <a:xfrm flipH="1">
            <a:off x="0" y="0"/>
            <a:ext cx="3351057" cy="6858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76" name="Google Shape;76;p20"/>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77" name="Google Shape;77;p20"/>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0"/>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0"/>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
        <p:nvSpPr>
          <p:cNvPr id="80" name="Google Shape;80;p20"/>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3F3F3F"/>
              </a:buClr>
              <a:buSzPts val="2800"/>
              <a:buFont typeface="Century Gothic"/>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1" name="Shape 81"/>
        <p:cNvGrpSpPr/>
        <p:nvPr/>
      </p:nvGrpSpPr>
      <p:grpSpPr>
        <a:xfrm>
          <a:off x="0" y="0"/>
          <a:ext cx="0" cy="0"/>
          <a:chOff x="0" y="0"/>
          <a:chExt cx="0" cy="0"/>
        </a:xfrm>
      </p:grpSpPr>
      <p:sp>
        <p:nvSpPr>
          <p:cNvPr id="82" name="Google Shape;82;p17"/>
          <p:cNvSpPr/>
          <p:nvPr/>
        </p:nvSpPr>
        <p:spPr>
          <a:xfrm>
            <a:off x="10993582" y="0"/>
            <a:ext cx="1198418" cy="6858000"/>
          </a:xfrm>
          <a:prstGeom prst="rect">
            <a:avLst/>
          </a:prstGeom>
          <a:solidFill>
            <a:schemeClr val="accent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83" name="Google Shape;83;p17"/>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84" name="Google Shape;84;p17"/>
          <p:cNvSpPr/>
          <p:nvPr/>
        </p:nvSpPr>
        <p:spPr>
          <a:xfrm>
            <a:off x="634999" y="3927894"/>
            <a:ext cx="10922000" cy="2326856"/>
          </a:xfrm>
          <a:prstGeom prst="rect">
            <a:avLst/>
          </a:prstGeom>
          <a:solidFill>
            <a:srgbClr val="F6F9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7"/>
          <p:cNvSpPr/>
          <p:nvPr>
            <p:ph idx="2" type="pic"/>
          </p:nvPr>
        </p:nvSpPr>
        <p:spPr>
          <a:xfrm>
            <a:off x="635001" y="603250"/>
            <a:ext cx="10921998" cy="3294019"/>
          </a:xfrm>
          <a:prstGeom prst="rect">
            <a:avLst/>
          </a:prstGeom>
          <a:solidFill>
            <a:schemeClr val="lt1"/>
          </a:solidFill>
          <a:ln>
            <a:noFill/>
          </a:ln>
        </p:spPr>
        <p:txBody>
          <a:bodyPr anchorCtr="0" anchor="t" bIns="45700" lIns="457200" spcFirstLastPara="1" rIns="0" wrap="square" tIns="457200">
            <a:normAutofit/>
          </a:bodyPr>
          <a:lstStyle>
            <a:lvl1pPr lvl="0" marR="0" rtl="0" algn="l">
              <a:lnSpc>
                <a:spcPct val="100000"/>
              </a:lnSpc>
              <a:spcBef>
                <a:spcPts val="1200"/>
              </a:spcBef>
              <a:spcAft>
                <a:spcPts val="0"/>
              </a:spcAft>
              <a:buClr>
                <a:schemeClr val="accent1"/>
              </a:buClr>
              <a:buSzPts val="3200"/>
              <a:buFont typeface="Calibri"/>
              <a:buNone/>
              <a:defRPr b="0" i="0" sz="32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200"/>
              </a:spcBef>
              <a:spcAft>
                <a:spcPts val="0"/>
              </a:spcAft>
              <a:buClr>
                <a:srgbClr val="3F3F3F"/>
              </a:buClr>
              <a:buSzPts val="2800"/>
              <a:buFont typeface="Calibri"/>
              <a:buNone/>
              <a:defRPr b="0" i="0" sz="2800" u="none" cap="none" strike="noStrike">
                <a:solidFill>
                  <a:srgbClr val="3F3F3F"/>
                </a:solidFill>
                <a:latin typeface="Century Gothic"/>
                <a:ea typeface="Century Gothic"/>
                <a:cs typeface="Century Gothic"/>
                <a:sym typeface="Century Gothic"/>
              </a:defRPr>
            </a:lvl2pPr>
            <a:lvl3pPr lvl="2" marR="0" rtl="0" algn="l">
              <a:lnSpc>
                <a:spcPct val="100000"/>
              </a:lnSpc>
              <a:spcBef>
                <a:spcPts val="400"/>
              </a:spcBef>
              <a:spcAft>
                <a:spcPts val="0"/>
              </a:spcAft>
              <a:buClr>
                <a:srgbClr val="3F3F3F"/>
              </a:buClr>
              <a:buSzPts val="2400"/>
              <a:buFont typeface="Calibri"/>
              <a:buNone/>
              <a:defRPr b="0" i="0" sz="2400" u="none" cap="none" strike="noStrike">
                <a:solidFill>
                  <a:srgbClr val="3F3F3F"/>
                </a:solidFill>
                <a:latin typeface="Century Gothic"/>
                <a:ea typeface="Century Gothic"/>
                <a:cs typeface="Century Gothic"/>
                <a:sym typeface="Century Gothic"/>
              </a:defRPr>
            </a:lvl3pPr>
            <a:lvl4pPr lvl="3"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Century Gothic"/>
                <a:ea typeface="Century Gothic"/>
                <a:cs typeface="Century Gothic"/>
                <a:sym typeface="Century Gothic"/>
              </a:defRPr>
            </a:lvl4pPr>
            <a:lvl5pPr lvl="4" marR="0" rtl="0" algn="l">
              <a:lnSpc>
                <a:spcPct val="100000"/>
              </a:lnSpc>
              <a:spcBef>
                <a:spcPts val="400"/>
              </a:spcBef>
              <a:spcAft>
                <a:spcPts val="0"/>
              </a:spcAft>
              <a:buClr>
                <a:srgbClr val="3F3F3F"/>
              </a:buClr>
              <a:buSzPts val="2000"/>
              <a:buFont typeface="Calibri"/>
              <a:buNone/>
              <a:defRPr b="0" i="0" sz="2000" u="none" cap="none" strike="noStrike">
                <a:solidFill>
                  <a:srgbClr val="3F3F3F"/>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accent1"/>
              </a:buClr>
              <a:buSzPts val="2000"/>
              <a:buFont typeface="Calibri"/>
              <a:buNone/>
              <a:defRPr b="0" i="0" sz="2000" u="none" cap="none" strike="noStrike">
                <a:solidFill>
                  <a:srgbClr val="3F3F3F"/>
                </a:solidFill>
                <a:latin typeface="Century Gothic"/>
                <a:ea typeface="Century Gothic"/>
                <a:cs typeface="Century Gothic"/>
                <a:sym typeface="Century Gothic"/>
              </a:defRPr>
            </a:lvl8pPr>
            <a:lvl9pPr lvl="8" marR="0" rtl="0" algn="l">
              <a:lnSpc>
                <a:spcPct val="90000"/>
              </a:lnSpc>
              <a:spcBef>
                <a:spcPts val="400"/>
              </a:spcBef>
              <a:spcAft>
                <a:spcPts val="400"/>
              </a:spcAft>
              <a:buClr>
                <a:schemeClr val="accent1"/>
              </a:buClr>
              <a:buSzPts val="2000"/>
              <a:buFont typeface="Calibri"/>
              <a:buNone/>
              <a:defRPr b="0" i="0" sz="2000" u="none" cap="none" strike="noStrike">
                <a:solidFill>
                  <a:srgbClr val="3F3F3F"/>
                </a:solidFill>
                <a:latin typeface="Century Gothic"/>
                <a:ea typeface="Century Gothic"/>
                <a:cs typeface="Century Gothic"/>
                <a:sym typeface="Century Gothic"/>
              </a:defRPr>
            </a:lvl9pPr>
          </a:lstStyle>
          <a:p/>
        </p:txBody>
      </p:sp>
      <p:sp>
        <p:nvSpPr>
          <p:cNvPr id="86" name="Google Shape;86;p17"/>
          <p:cNvSpPr txBox="1"/>
          <p:nvPr>
            <p:ph type="title"/>
          </p:nvPr>
        </p:nvSpPr>
        <p:spPr>
          <a:xfrm>
            <a:off x="1097279" y="4298078"/>
            <a:ext cx="10113645" cy="743682"/>
          </a:xfrm>
          <a:prstGeom prst="rect">
            <a:avLst/>
          </a:prstGeom>
          <a:noFill/>
          <a:ln>
            <a:noFill/>
          </a:ln>
        </p:spPr>
        <p:txBody>
          <a:bodyPr anchorCtr="0" anchor="b" bIns="0" lIns="91425" spcFirstLastPara="1" rIns="91425" wrap="square" tIns="0">
            <a:noAutofit/>
          </a:bodyPr>
          <a:lstStyle>
            <a:lvl1pPr lvl="0" algn="l">
              <a:lnSpc>
                <a:spcPct val="90000"/>
              </a:lnSpc>
              <a:spcBef>
                <a:spcPts val="0"/>
              </a:spcBef>
              <a:spcAft>
                <a:spcPts val="0"/>
              </a:spcAft>
              <a:buClr>
                <a:schemeClr val="dk1"/>
              </a:buClr>
              <a:buSzPts val="3600"/>
              <a:buFont typeface="Century Gothic"/>
              <a:buNone/>
              <a:defRPr b="0"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7"/>
          <p:cNvSpPr txBox="1"/>
          <p:nvPr>
            <p:ph idx="1" type="body"/>
          </p:nvPr>
        </p:nvSpPr>
        <p:spPr>
          <a:xfrm>
            <a:off x="1097279" y="5213716"/>
            <a:ext cx="10113264" cy="609600"/>
          </a:xfrm>
          <a:prstGeom prst="rect">
            <a:avLst/>
          </a:prstGeom>
          <a:noFill/>
          <a:ln>
            <a:noFill/>
          </a:ln>
        </p:spPr>
        <p:txBody>
          <a:bodyPr anchorCtr="0" anchor="t" bIns="0" lIns="91425" spcFirstLastPara="1" rIns="91425" wrap="square" tIns="0">
            <a:normAutofit/>
          </a:bodyPr>
          <a:lstStyle>
            <a:lvl1pPr indent="-228600" lvl="0" marL="457200" algn="l">
              <a:lnSpc>
                <a:spcPct val="100000"/>
              </a:lnSpc>
              <a:spcBef>
                <a:spcPts val="0"/>
              </a:spcBef>
              <a:spcAft>
                <a:spcPts val="0"/>
              </a:spcAft>
              <a:buSzPts val="1800"/>
              <a:buNone/>
              <a:defRPr sz="1800">
                <a:solidFill>
                  <a:schemeClr val="dk1"/>
                </a:solidFill>
              </a:defRPr>
            </a:lvl1pPr>
            <a:lvl2pPr indent="-228600" lvl="1" marL="914400" algn="l">
              <a:lnSpc>
                <a:spcPct val="100000"/>
              </a:lnSpc>
              <a:spcBef>
                <a:spcPts val="600"/>
              </a:spcBef>
              <a:spcAft>
                <a:spcPts val="0"/>
              </a:spcAft>
              <a:buClr>
                <a:srgbClr val="3F3F3F"/>
              </a:buClr>
              <a:buSzPts val="1200"/>
              <a:buNone/>
              <a:defRPr sz="1200"/>
            </a:lvl2pPr>
            <a:lvl3pPr indent="-228600" lvl="2" marL="1371600" algn="l">
              <a:lnSpc>
                <a:spcPct val="100000"/>
              </a:lnSpc>
              <a:spcBef>
                <a:spcPts val="400"/>
              </a:spcBef>
              <a:spcAft>
                <a:spcPts val="0"/>
              </a:spcAft>
              <a:buClr>
                <a:srgbClr val="3F3F3F"/>
              </a:buClr>
              <a:buSzPts val="1000"/>
              <a:buNone/>
              <a:defRPr sz="1000"/>
            </a:lvl3pPr>
            <a:lvl4pPr indent="-228600" lvl="3" marL="1828800" algn="l">
              <a:lnSpc>
                <a:spcPct val="100000"/>
              </a:lnSpc>
              <a:spcBef>
                <a:spcPts val="400"/>
              </a:spcBef>
              <a:spcAft>
                <a:spcPts val="0"/>
              </a:spcAft>
              <a:buClr>
                <a:srgbClr val="3F3F3F"/>
              </a:buClr>
              <a:buSzPts val="900"/>
              <a:buNone/>
              <a:defRPr sz="900"/>
            </a:lvl4pPr>
            <a:lvl5pPr indent="-228600" lvl="4" marL="2286000" algn="l">
              <a:lnSpc>
                <a:spcPct val="100000"/>
              </a:lnSpc>
              <a:spcBef>
                <a:spcPts val="400"/>
              </a:spcBef>
              <a:spcAft>
                <a:spcPts val="0"/>
              </a:spcAft>
              <a:buClr>
                <a:srgbClr val="3F3F3F"/>
              </a:buClr>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8" name="Google Shape;88;p17"/>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7"/>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7"/>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800"/>
        </a:solidFill>
      </p:bgPr>
    </p:bg>
    <p:spTree>
      <p:nvGrpSpPr>
        <p:cNvPr id="9" name="Shape 9"/>
        <p:cNvGrpSpPr/>
        <p:nvPr/>
      </p:nvGrpSpPr>
      <p:grpSpPr>
        <a:xfrm>
          <a:off x="0" y="0"/>
          <a:ext cx="0" cy="0"/>
          <a:chOff x="0" y="0"/>
          <a:chExt cx="0" cy="0"/>
        </a:xfrm>
      </p:grpSpPr>
      <p:sp>
        <p:nvSpPr>
          <p:cNvPr id="10" name="Google Shape;10;p11"/>
          <p:cNvSpPr/>
          <p:nvPr/>
        </p:nvSpPr>
        <p:spPr>
          <a:xfrm>
            <a:off x="635000" y="633875"/>
            <a:ext cx="10922000" cy="5590250"/>
          </a:xfrm>
          <a:prstGeom prst="rect">
            <a:avLst/>
          </a:prstGeom>
          <a:solidFill>
            <a:srgbClr val="F6F9FF"/>
          </a:solidFill>
          <a:ln>
            <a:noFill/>
          </a:ln>
          <a:effectLst>
            <a:outerShdw blurRad="254000" rotWithShape="0" dir="2700000" dist="25400">
              <a:srgbClr val="1F2125">
                <a:alpha val="13725"/>
              </a:srgbClr>
            </a:outerShdw>
          </a:effectLst>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entury Gothic"/>
              <a:ea typeface="Century Gothic"/>
              <a:cs typeface="Century Gothic"/>
              <a:sym typeface="Century Gothic"/>
            </a:endParaRPr>
          </a:p>
        </p:txBody>
      </p:sp>
      <p:sp>
        <p:nvSpPr>
          <p:cNvPr id="11" name="Google Shape;11;p11"/>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3F3F3F"/>
              </a:buClr>
              <a:buSzPts val="2800"/>
              <a:buFont typeface="Century Gothic"/>
              <a:buNone/>
              <a:defRPr b="0" i="0" sz="2800" u="none" cap="none" strike="noStrike">
                <a:solidFill>
                  <a:srgbClr val="3F3F3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rgbClr val="3F3F3F"/>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rgbClr val="3F3F3F"/>
              </a:buClr>
              <a:buSzPts val="1800"/>
              <a:buFont typeface="Calibri"/>
              <a:buChar char="◦"/>
              <a:defRPr b="0" i="0" sz="1800" u="none" cap="none" strike="noStrike">
                <a:solidFill>
                  <a:srgbClr val="3F3F3F"/>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rgbClr val="3F3F3F"/>
              </a:buClr>
              <a:buSzPts val="1400"/>
              <a:buFont typeface="Calibri"/>
              <a:buChar char="◦"/>
              <a:defRPr b="0" i="0" sz="1400" u="none" cap="none" strike="noStrike">
                <a:solidFill>
                  <a:srgbClr val="3F3F3F"/>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3" name="Google Shape;13;p11"/>
          <p:cNvSpPr txBox="1"/>
          <p:nvPr>
            <p:ph idx="10" type="dt"/>
          </p:nvPr>
        </p:nvSpPr>
        <p:spPr>
          <a:xfrm>
            <a:off x="8218426" y="6446838"/>
            <a:ext cx="258485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4" name="Google Shape;14;p11"/>
          <p:cNvSpPr txBox="1"/>
          <p:nvPr>
            <p:ph idx="11" type="ftr"/>
          </p:nvPr>
        </p:nvSpPr>
        <p:spPr>
          <a:xfrm>
            <a:off x="1097279" y="6446838"/>
            <a:ext cx="681826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FFFFFF"/>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5" name="Google Shape;15;p11"/>
          <p:cNvSpPr txBox="1"/>
          <p:nvPr>
            <p:ph idx="12" type="sldNum"/>
          </p:nvPr>
        </p:nvSpPr>
        <p:spPr>
          <a:xfrm>
            <a:off x="10993582" y="6446838"/>
            <a:ext cx="78001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1pPr>
            <a:lvl2pPr indent="0" lvl="1"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2pPr>
            <a:lvl3pPr indent="0" lvl="2"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3pPr>
            <a:lvl4pPr indent="0" lvl="3"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4pPr>
            <a:lvl5pPr indent="0" lvl="4"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5pPr>
            <a:lvl6pPr indent="0" lvl="5"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6pPr>
            <a:lvl7pPr indent="0" lvl="6"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7pPr>
            <a:lvl8pPr indent="0" lvl="7"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8pPr>
            <a:lvl9pPr indent="0" lvl="8" marL="0" marR="0" rtl="0" algn="l">
              <a:lnSpc>
                <a:spcPct val="100000"/>
              </a:lnSpc>
              <a:spcBef>
                <a:spcPts val="0"/>
              </a:spcBef>
              <a:spcAft>
                <a:spcPts val="0"/>
              </a:spcAft>
              <a:buClr>
                <a:srgbClr val="000000"/>
              </a:buClr>
              <a:buSzPts val="1050"/>
              <a:buFont typeface="Arial"/>
              <a:buNone/>
              <a:defRPr b="0" i="0" sz="1050" u="none" cap="none" strike="noStrike">
                <a:solidFill>
                  <a:srgbClr val="FFFFFF"/>
                </a:solidFill>
                <a:latin typeface="Century Gothic"/>
                <a:ea typeface="Century Gothic"/>
                <a:cs typeface="Century Gothic"/>
                <a:sym typeface="Century Gothic"/>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8.png"/><Relationship Id="rId5" Type="http://schemas.openxmlformats.org/officeDocument/2006/relationships/image" Target="../media/image2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3.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27.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4.png"/><Relationship Id="rId5"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hyperlink" Target="https://cteos.santarosa.edu/college-reports" TargetMode="External"/><Relationship Id="rId4" Type="http://schemas.openxmlformats.org/officeDocument/2006/relationships/hyperlink" Target="https://cteos.santarosa.edu/" TargetMode="External"/><Relationship Id="rId5" Type="http://schemas.openxmlformats.org/officeDocument/2006/relationships/hyperlink" Target="https://www.calpassplus.org/LaunchBoard/Home.aspx" TargetMode="External"/><Relationship Id="rId6" Type="http://schemas.openxmlformats.org/officeDocument/2006/relationships/image" Target="../media/image29.png"/><Relationship Id="rId7"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
          <p:cNvSpPr txBox="1"/>
          <p:nvPr>
            <p:ph type="ctrTitle"/>
          </p:nvPr>
        </p:nvSpPr>
        <p:spPr>
          <a:xfrm>
            <a:off x="1345720" y="1645920"/>
            <a:ext cx="10058400" cy="356616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262626"/>
              </a:buClr>
              <a:buSzPts val="5940"/>
              <a:buFont typeface="Century Gothic"/>
              <a:buNone/>
            </a:pPr>
            <a:r>
              <a:rPr lang="en-US" sz="5346"/>
              <a:t>WHY IS CTEOS</a:t>
            </a:r>
            <a:br>
              <a:rPr lang="en-US" sz="5346"/>
            </a:br>
            <a:r>
              <a:rPr lang="en-US" sz="5346"/>
              <a:t>IMPORTANT?</a:t>
            </a:r>
            <a:br>
              <a:rPr lang="en-US" sz="5346"/>
            </a:br>
            <a:br>
              <a:rPr lang="en-US" sz="5912"/>
            </a:br>
            <a:r>
              <a:rPr b="1" i="1" lang="en-US" sz="3240" cap="none"/>
              <a:t>College Marketing Tools &amp; </a:t>
            </a:r>
            <a:br>
              <a:rPr b="1" i="1" lang="en-US" sz="3240" cap="none"/>
            </a:br>
            <a:r>
              <a:rPr b="1" i="1" lang="en-US" sz="3240" cap="none"/>
              <a:t>Increasing Response Rates</a:t>
            </a:r>
            <a:endParaRPr sz="2592"/>
          </a:p>
        </p:txBody>
      </p:sp>
      <p:pic>
        <p:nvPicPr>
          <p:cNvPr descr="A picture containing shape&#10;&#10;Description automatically generated" id="126" name="Google Shape;126;p1"/>
          <p:cNvPicPr preferRelativeResize="0"/>
          <p:nvPr/>
        </p:nvPicPr>
        <p:blipFill rotWithShape="1">
          <a:blip r:embed="rId3">
            <a:alphaModFix/>
          </a:blip>
          <a:srcRect b="0" l="0" r="0" t="0"/>
          <a:stretch/>
        </p:blipFill>
        <p:spPr>
          <a:xfrm>
            <a:off x="7850458" y="1757084"/>
            <a:ext cx="3263450" cy="33438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grpSp>
        <p:nvGrpSpPr>
          <p:cNvPr id="190" name="Google Shape;190;p8"/>
          <p:cNvGrpSpPr/>
          <p:nvPr/>
        </p:nvGrpSpPr>
        <p:grpSpPr>
          <a:xfrm>
            <a:off x="1106637" y="2610494"/>
            <a:ext cx="10039050" cy="2756199"/>
            <a:chOff x="9674" y="502294"/>
            <a:chExt cx="10039050" cy="2756199"/>
          </a:xfrm>
        </p:grpSpPr>
        <p:sp>
          <p:nvSpPr>
            <p:cNvPr id="191" name="Google Shape;191;p8"/>
            <p:cNvSpPr/>
            <p:nvPr/>
          </p:nvSpPr>
          <p:spPr>
            <a:xfrm>
              <a:off x="9674" y="502294"/>
              <a:ext cx="2671762" cy="1068705"/>
            </a:xfrm>
            <a:prstGeom prst="chevron">
              <a:avLst>
                <a:gd fmla="val 50000" name="adj"/>
              </a:avLst>
            </a:prstGeom>
            <a:solidFill>
              <a:schemeClr val="accent3"/>
            </a:solidFill>
            <a:ln cap="flat" cmpd="sng" w="15875">
              <a:solidFill>
                <a:srgbClr val="EBED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8"/>
            <p:cNvSpPr txBox="1"/>
            <p:nvPr/>
          </p:nvSpPr>
          <p:spPr>
            <a:xfrm>
              <a:off x="544027" y="502294"/>
              <a:ext cx="1603057" cy="1068705"/>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entury Gothic"/>
                <a:buNone/>
              </a:pPr>
              <a:r>
                <a:rPr b="1" i="0" lang="en-US" sz="1600" u="none" cap="none" strike="noStrike">
                  <a:solidFill>
                    <a:schemeClr val="lt1"/>
                  </a:solidFill>
                  <a:latin typeface="Century Gothic"/>
                  <a:ea typeface="Century Gothic"/>
                  <a:cs typeface="Century Gothic"/>
                  <a:sym typeface="Century Gothic"/>
                </a:rPr>
                <a:t>October</a:t>
              </a:r>
              <a:endParaRPr b="0" i="0" sz="1400" u="none" cap="none" strike="noStrike">
                <a:solidFill>
                  <a:srgbClr val="000000"/>
                </a:solidFill>
                <a:latin typeface="Arial"/>
                <a:ea typeface="Arial"/>
                <a:cs typeface="Arial"/>
                <a:sym typeface="Arial"/>
              </a:endParaRPr>
            </a:p>
          </p:txBody>
        </p:sp>
        <p:sp>
          <p:nvSpPr>
            <p:cNvPr id="193" name="Google Shape;193;p8"/>
            <p:cNvSpPr/>
            <p:nvPr/>
          </p:nvSpPr>
          <p:spPr>
            <a:xfrm>
              <a:off x="9674" y="1704587"/>
              <a:ext cx="2137410" cy="15539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8"/>
            <p:cNvSpPr txBox="1"/>
            <p:nvPr/>
          </p:nvSpPr>
          <p:spPr>
            <a:xfrm>
              <a:off x="9674" y="1704587"/>
              <a:ext cx="2137410" cy="1553906"/>
            </a:xfrm>
            <a:prstGeom prst="rect">
              <a:avLst/>
            </a:prstGeom>
            <a:noFill/>
            <a:ln>
              <a:noFill/>
            </a:ln>
          </p:spPr>
          <p:txBody>
            <a:bodyPr anchorCtr="0" anchor="t" bIns="0" lIns="0" spcFirstLastPara="1" rIns="182875" wrap="square" tIns="432000">
              <a:noAutofit/>
            </a:bodyPr>
            <a:lstStyle/>
            <a:p>
              <a:pPr indent="0" lvl="0" marL="0" marR="0" rtl="0" algn="l">
                <a:lnSpc>
                  <a:spcPct val="10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Colleges provide primary &amp; secondary contact information</a:t>
              </a:r>
              <a:endParaRPr b="0" i="0" sz="1400" u="none" cap="none" strike="noStrike">
                <a:solidFill>
                  <a:srgbClr val="000000"/>
                </a:solidFill>
                <a:latin typeface="Arial"/>
                <a:ea typeface="Arial"/>
                <a:cs typeface="Arial"/>
                <a:sym typeface="Arial"/>
              </a:endParaRPr>
            </a:p>
          </p:txBody>
        </p:sp>
        <p:sp>
          <p:nvSpPr>
            <p:cNvPr id="195" name="Google Shape;195;p8"/>
            <p:cNvSpPr/>
            <p:nvPr/>
          </p:nvSpPr>
          <p:spPr>
            <a:xfrm>
              <a:off x="2465437" y="502294"/>
              <a:ext cx="2671762" cy="1068705"/>
            </a:xfrm>
            <a:prstGeom prst="chevron">
              <a:avLst>
                <a:gd fmla="val 50000" name="adj"/>
              </a:avLst>
            </a:prstGeom>
            <a:solidFill>
              <a:srgbClr val="6F7478"/>
            </a:solidFill>
            <a:ln cap="flat" cmpd="sng" w="15875">
              <a:solidFill>
                <a:srgbClr val="EBED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8"/>
            <p:cNvSpPr txBox="1"/>
            <p:nvPr/>
          </p:nvSpPr>
          <p:spPr>
            <a:xfrm>
              <a:off x="2999790" y="502294"/>
              <a:ext cx="1603057" cy="1068705"/>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entury Gothic"/>
                <a:buNone/>
              </a:pPr>
              <a:r>
                <a:rPr b="1" i="0" lang="en-US" sz="1600" u="none" cap="none" strike="noStrike">
                  <a:solidFill>
                    <a:schemeClr val="lt1"/>
                  </a:solidFill>
                  <a:latin typeface="Century Gothic"/>
                  <a:ea typeface="Century Gothic"/>
                  <a:cs typeface="Century Gothic"/>
                  <a:sym typeface="Century Gothic"/>
                </a:rPr>
                <a:t>November</a:t>
              </a:r>
              <a:endParaRPr b="0" i="0" sz="1400" u="none" cap="none" strike="noStrike">
                <a:solidFill>
                  <a:srgbClr val="000000"/>
                </a:solidFill>
                <a:latin typeface="Arial"/>
                <a:ea typeface="Arial"/>
                <a:cs typeface="Arial"/>
                <a:sym typeface="Arial"/>
              </a:endParaRPr>
            </a:p>
          </p:txBody>
        </p:sp>
        <p:sp>
          <p:nvSpPr>
            <p:cNvPr id="197" name="Google Shape;197;p8"/>
            <p:cNvSpPr/>
            <p:nvPr/>
          </p:nvSpPr>
          <p:spPr>
            <a:xfrm>
              <a:off x="2465437" y="1704587"/>
              <a:ext cx="2137410" cy="15539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8"/>
            <p:cNvSpPr txBox="1"/>
            <p:nvPr/>
          </p:nvSpPr>
          <p:spPr>
            <a:xfrm>
              <a:off x="2465437" y="1704587"/>
              <a:ext cx="2137410" cy="1553906"/>
            </a:xfrm>
            <a:prstGeom prst="rect">
              <a:avLst/>
            </a:prstGeom>
            <a:noFill/>
            <a:ln>
              <a:noFill/>
            </a:ln>
          </p:spPr>
          <p:txBody>
            <a:bodyPr anchorCtr="0" anchor="t" bIns="0" lIns="0" spcFirstLastPara="1" rIns="0" wrap="square" tIns="432000">
              <a:noAutofit/>
            </a:bodyPr>
            <a:lstStyle/>
            <a:p>
              <a:pPr indent="0" lvl="1" marL="17463" marR="0" rtl="0" algn="l">
                <a:lnSpc>
                  <a:spcPct val="9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COMIS provides data file of MIS data elements to OIR</a:t>
              </a:r>
              <a:endParaRPr b="0" i="0" sz="1400" u="none" cap="none" strike="noStrike">
                <a:solidFill>
                  <a:srgbClr val="000000"/>
                </a:solidFill>
                <a:latin typeface="Arial"/>
                <a:ea typeface="Arial"/>
                <a:cs typeface="Arial"/>
                <a:sym typeface="Arial"/>
              </a:endParaRPr>
            </a:p>
          </p:txBody>
        </p:sp>
        <p:sp>
          <p:nvSpPr>
            <p:cNvPr id="199" name="Google Shape;199;p8"/>
            <p:cNvSpPr/>
            <p:nvPr/>
          </p:nvSpPr>
          <p:spPr>
            <a:xfrm>
              <a:off x="4921199" y="502294"/>
              <a:ext cx="2671762" cy="1068705"/>
            </a:xfrm>
            <a:prstGeom prst="chevron">
              <a:avLst>
                <a:gd fmla="val 50000" name="adj"/>
              </a:avLst>
            </a:prstGeom>
            <a:solidFill>
              <a:srgbClr val="424644"/>
            </a:solidFill>
            <a:ln cap="flat" cmpd="sng" w="15875">
              <a:solidFill>
                <a:srgbClr val="EBED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8"/>
            <p:cNvSpPr txBox="1"/>
            <p:nvPr/>
          </p:nvSpPr>
          <p:spPr>
            <a:xfrm>
              <a:off x="5455552" y="502294"/>
              <a:ext cx="1603057" cy="1068705"/>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entury Gothic"/>
                <a:buNone/>
              </a:pPr>
              <a:r>
                <a:rPr b="1" i="0" lang="en-US" sz="1600" u="none" cap="none" strike="noStrike">
                  <a:solidFill>
                    <a:schemeClr val="lt1"/>
                  </a:solidFill>
                  <a:latin typeface="Century Gothic"/>
                  <a:ea typeface="Century Gothic"/>
                  <a:cs typeface="Century Gothic"/>
                  <a:sym typeface="Century Gothic"/>
                </a:rPr>
                <a:t>December</a:t>
              </a:r>
              <a:endParaRPr b="0" i="0" sz="1400" u="none" cap="none" strike="noStrike">
                <a:solidFill>
                  <a:srgbClr val="000000"/>
                </a:solidFill>
                <a:latin typeface="Arial"/>
                <a:ea typeface="Arial"/>
                <a:cs typeface="Arial"/>
                <a:sym typeface="Arial"/>
              </a:endParaRPr>
            </a:p>
          </p:txBody>
        </p:sp>
        <p:sp>
          <p:nvSpPr>
            <p:cNvPr id="201" name="Google Shape;201;p8"/>
            <p:cNvSpPr/>
            <p:nvPr/>
          </p:nvSpPr>
          <p:spPr>
            <a:xfrm>
              <a:off x="4921199" y="1704587"/>
              <a:ext cx="2137410" cy="15539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8"/>
            <p:cNvSpPr txBox="1"/>
            <p:nvPr/>
          </p:nvSpPr>
          <p:spPr>
            <a:xfrm>
              <a:off x="4921199" y="1704587"/>
              <a:ext cx="2137410" cy="1553906"/>
            </a:xfrm>
            <a:prstGeom prst="rect">
              <a:avLst/>
            </a:prstGeom>
            <a:noFill/>
            <a:ln>
              <a:noFill/>
            </a:ln>
          </p:spPr>
          <p:txBody>
            <a:bodyPr anchorCtr="0" anchor="t" bIns="0" lIns="0" spcFirstLastPara="1" rIns="182875" wrap="square" tIns="432000">
              <a:noAutofit/>
            </a:bodyPr>
            <a:lstStyle/>
            <a:p>
              <a:pPr indent="0" lvl="1" marL="17463" marR="0" rtl="0" algn="l">
                <a:lnSpc>
                  <a:spcPct val="9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OIR provides cohort lists to colleges to extract student contact info</a:t>
              </a:r>
              <a:endParaRPr b="0" i="0" sz="1600" u="none" cap="none" strike="noStrike">
                <a:solidFill>
                  <a:schemeClr val="dk1"/>
                </a:solidFill>
                <a:latin typeface="Century Gothic"/>
                <a:ea typeface="Century Gothic"/>
                <a:cs typeface="Century Gothic"/>
                <a:sym typeface="Century Gothic"/>
              </a:endParaRPr>
            </a:p>
          </p:txBody>
        </p:sp>
        <p:sp>
          <p:nvSpPr>
            <p:cNvPr id="203" name="Google Shape;203;p8"/>
            <p:cNvSpPr/>
            <p:nvPr/>
          </p:nvSpPr>
          <p:spPr>
            <a:xfrm>
              <a:off x="7376962" y="502294"/>
              <a:ext cx="2671762" cy="1068705"/>
            </a:xfrm>
            <a:prstGeom prst="chevron">
              <a:avLst>
                <a:gd fmla="val 50000" name="adj"/>
              </a:avLst>
            </a:prstGeom>
            <a:solidFill>
              <a:srgbClr val="131413"/>
            </a:solidFill>
            <a:ln cap="flat" cmpd="sng" w="15875">
              <a:solidFill>
                <a:srgbClr val="EBED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8"/>
            <p:cNvSpPr txBox="1"/>
            <p:nvPr/>
          </p:nvSpPr>
          <p:spPr>
            <a:xfrm>
              <a:off x="7911315" y="502294"/>
              <a:ext cx="1603057" cy="1068705"/>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entury Gothic"/>
                <a:buNone/>
              </a:pPr>
              <a:r>
                <a:rPr b="1" i="0" lang="en-US" sz="1600" u="none" cap="none" strike="noStrike">
                  <a:solidFill>
                    <a:schemeClr val="lt1"/>
                  </a:solidFill>
                  <a:latin typeface="Century Gothic"/>
                  <a:ea typeface="Century Gothic"/>
                  <a:cs typeface="Century Gothic"/>
                  <a:sym typeface="Century Gothic"/>
                </a:rPr>
                <a:t>January</a:t>
              </a:r>
              <a:endParaRPr b="1" i="0" sz="1600" u="none" cap="none" strike="noStrike">
                <a:solidFill>
                  <a:schemeClr val="lt1"/>
                </a:solidFill>
                <a:latin typeface="Century Gothic"/>
                <a:ea typeface="Century Gothic"/>
                <a:cs typeface="Century Gothic"/>
                <a:sym typeface="Century Gothic"/>
              </a:endParaRPr>
            </a:p>
          </p:txBody>
        </p:sp>
        <p:sp>
          <p:nvSpPr>
            <p:cNvPr id="205" name="Google Shape;205;p8"/>
            <p:cNvSpPr/>
            <p:nvPr/>
          </p:nvSpPr>
          <p:spPr>
            <a:xfrm>
              <a:off x="7376962" y="1704587"/>
              <a:ext cx="2137410" cy="155390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8"/>
            <p:cNvSpPr txBox="1"/>
            <p:nvPr/>
          </p:nvSpPr>
          <p:spPr>
            <a:xfrm>
              <a:off x="7376962" y="1704587"/>
              <a:ext cx="2137410" cy="1553906"/>
            </a:xfrm>
            <a:prstGeom prst="rect">
              <a:avLst/>
            </a:prstGeom>
            <a:noFill/>
            <a:ln>
              <a:noFill/>
            </a:ln>
          </p:spPr>
          <p:txBody>
            <a:bodyPr anchorCtr="0" anchor="t" bIns="0" lIns="0" spcFirstLastPara="1" rIns="182875" wrap="square" tIns="432000">
              <a:noAutofit/>
            </a:bodyPr>
            <a:lstStyle/>
            <a:p>
              <a:pPr indent="0" lvl="0" marL="0" marR="0" rtl="0" algn="l">
                <a:lnSpc>
                  <a:spcPct val="9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Colleges provide student contact info</a:t>
              </a:r>
              <a:endParaRPr b="0" i="0" sz="1400" u="none" cap="none" strike="noStrike">
                <a:solidFill>
                  <a:srgbClr val="000000"/>
                </a:solidFill>
                <a:latin typeface="Arial"/>
                <a:ea typeface="Arial"/>
                <a:cs typeface="Arial"/>
                <a:sym typeface="Arial"/>
              </a:endParaRPr>
            </a:p>
          </p:txBody>
        </p:sp>
      </p:grpSp>
      <p:sp>
        <p:nvSpPr>
          <p:cNvPr id="207" name="Google Shape;207;p8"/>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lang="en-US"/>
              <a:t>THE CTEOS ANNUAL PROCESS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212" name="Shape 212"/>
        <p:cNvGrpSpPr/>
        <p:nvPr/>
      </p:nvGrpSpPr>
      <p:grpSpPr>
        <a:xfrm>
          <a:off x="0" y="0"/>
          <a:ext cx="0" cy="0"/>
          <a:chOff x="0" y="0"/>
          <a:chExt cx="0" cy="0"/>
        </a:xfrm>
      </p:grpSpPr>
      <p:grpSp>
        <p:nvGrpSpPr>
          <p:cNvPr id="213" name="Google Shape;213;p7"/>
          <p:cNvGrpSpPr/>
          <p:nvPr/>
        </p:nvGrpSpPr>
        <p:grpSpPr>
          <a:xfrm>
            <a:off x="1103450" y="2357405"/>
            <a:ext cx="10045424" cy="3373697"/>
            <a:chOff x="6487" y="203064"/>
            <a:chExt cx="10045424" cy="3373697"/>
          </a:xfrm>
        </p:grpSpPr>
        <p:sp>
          <p:nvSpPr>
            <p:cNvPr id="214" name="Google Shape;214;p7"/>
            <p:cNvSpPr/>
            <p:nvPr/>
          </p:nvSpPr>
          <p:spPr>
            <a:xfrm>
              <a:off x="497445" y="203064"/>
              <a:ext cx="1618740" cy="1614388"/>
            </a:xfrm>
            <a:prstGeom prst="roundRect">
              <a:avLst>
                <a:gd fmla="val 10000" name="adj"/>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6487" y="1226269"/>
              <a:ext cx="2660957" cy="2350492"/>
            </a:xfrm>
            <a:prstGeom prst="roundRect">
              <a:avLst>
                <a:gd fmla="val 10000"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7"/>
            <p:cNvSpPr txBox="1"/>
            <p:nvPr/>
          </p:nvSpPr>
          <p:spPr>
            <a:xfrm>
              <a:off x="75331" y="1295113"/>
              <a:ext cx="2523269" cy="221280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Email</a:t>
              </a:r>
              <a:endParaRPr b="0" i="0" sz="1400" u="none" cap="none" strike="noStrike">
                <a:solidFill>
                  <a:srgbClr val="000000"/>
                </a:solidFill>
                <a:latin typeface="Arial"/>
                <a:ea typeface="Arial"/>
                <a:cs typeface="Arial"/>
                <a:sym typeface="Arial"/>
              </a:endParaRPr>
            </a:p>
          </p:txBody>
        </p:sp>
        <p:sp>
          <p:nvSpPr>
            <p:cNvPr id="217" name="Google Shape;217;p7"/>
            <p:cNvSpPr/>
            <p:nvPr/>
          </p:nvSpPr>
          <p:spPr>
            <a:xfrm>
              <a:off x="2841908" y="690563"/>
              <a:ext cx="725722" cy="639390"/>
            </a:xfrm>
            <a:prstGeom prst="rightArrow">
              <a:avLst>
                <a:gd fmla="val 60000" name="adj1"/>
                <a:gd fmla="val 50000" name="adj2"/>
              </a:avLst>
            </a:prstGeom>
            <a:solidFill>
              <a:srgbClr val="3F3F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7"/>
            <p:cNvSpPr txBox="1"/>
            <p:nvPr/>
          </p:nvSpPr>
          <p:spPr>
            <a:xfrm>
              <a:off x="2841908" y="818441"/>
              <a:ext cx="533905" cy="38363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700"/>
                <a:buFont typeface="Century Gothic"/>
                <a:buNone/>
              </a:pPr>
              <a:r>
                <a:t/>
              </a:r>
              <a:endParaRPr b="0" i="0" sz="2700" u="none" cap="none" strike="noStrike">
                <a:solidFill>
                  <a:schemeClr val="dk1"/>
                </a:solidFill>
                <a:latin typeface="Century Gothic"/>
                <a:ea typeface="Century Gothic"/>
                <a:cs typeface="Century Gothic"/>
                <a:sym typeface="Century Gothic"/>
              </a:endParaRPr>
            </a:p>
          </p:txBody>
        </p:sp>
        <p:sp>
          <p:nvSpPr>
            <p:cNvPr id="219" name="Google Shape;219;p7"/>
            <p:cNvSpPr/>
            <p:nvPr/>
          </p:nvSpPr>
          <p:spPr>
            <a:xfrm>
              <a:off x="4189679" y="203064"/>
              <a:ext cx="1618740" cy="1614388"/>
            </a:xfrm>
            <a:prstGeom prst="roundRect">
              <a:avLst>
                <a:gd fmla="val 10000" name="adj"/>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7"/>
            <p:cNvSpPr/>
            <p:nvPr/>
          </p:nvSpPr>
          <p:spPr>
            <a:xfrm>
              <a:off x="3698721" y="1226269"/>
              <a:ext cx="2660957" cy="2350492"/>
            </a:xfrm>
            <a:prstGeom prst="roundRect">
              <a:avLst>
                <a:gd fmla="val 10000"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7"/>
            <p:cNvSpPr txBox="1"/>
            <p:nvPr/>
          </p:nvSpPr>
          <p:spPr>
            <a:xfrm>
              <a:off x="3767565" y="1295113"/>
              <a:ext cx="2523269" cy="2212804"/>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chemeClr val="dk1"/>
                </a:buClr>
                <a:buSzPts val="2800"/>
                <a:buFont typeface="Century Gothic"/>
                <a:buNone/>
              </a:pPr>
              <a:r>
                <a:rPr b="0" i="0" lang="en-US" sz="2800" u="none" cap="none" strike="noStrike">
                  <a:solidFill>
                    <a:schemeClr val="dk1"/>
                  </a:solidFill>
                  <a:latin typeface="Century Gothic"/>
                  <a:ea typeface="Century Gothic"/>
                  <a:cs typeface="Century Gothic"/>
                  <a:sym typeface="Century Gothic"/>
                </a:rPr>
                <a:t>Text</a:t>
              </a:r>
              <a:endParaRPr b="0" i="0" sz="1400" u="none" cap="none" strike="noStrike">
                <a:solidFill>
                  <a:srgbClr val="000000"/>
                </a:solidFill>
                <a:latin typeface="Arial"/>
                <a:ea typeface="Arial"/>
                <a:cs typeface="Arial"/>
                <a:sym typeface="Arial"/>
              </a:endParaRPr>
            </a:p>
          </p:txBody>
        </p:sp>
        <p:sp>
          <p:nvSpPr>
            <p:cNvPr id="222" name="Google Shape;222;p7"/>
            <p:cNvSpPr/>
            <p:nvPr/>
          </p:nvSpPr>
          <p:spPr>
            <a:xfrm>
              <a:off x="6519326" y="687075"/>
              <a:ext cx="755353" cy="646366"/>
            </a:xfrm>
            <a:prstGeom prst="rightArrow">
              <a:avLst>
                <a:gd fmla="val 60000" name="adj1"/>
                <a:gd fmla="val 50000" name="adj2"/>
              </a:avLst>
            </a:prstGeom>
            <a:solidFill>
              <a:srgbClr val="3F3F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7"/>
            <p:cNvSpPr txBox="1"/>
            <p:nvPr/>
          </p:nvSpPr>
          <p:spPr>
            <a:xfrm>
              <a:off x="6519326" y="816348"/>
              <a:ext cx="561443" cy="3878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700"/>
                <a:buFont typeface="Century Gothic"/>
                <a:buNone/>
              </a:pPr>
              <a:r>
                <a:t/>
              </a:r>
              <a:endParaRPr b="0" i="0" sz="2700" u="none" cap="none" strike="noStrike">
                <a:solidFill>
                  <a:schemeClr val="dk1"/>
                </a:solidFill>
                <a:latin typeface="Century Gothic"/>
                <a:ea typeface="Century Gothic"/>
                <a:cs typeface="Century Gothic"/>
                <a:sym typeface="Century Gothic"/>
              </a:endParaRPr>
            </a:p>
          </p:txBody>
        </p:sp>
        <p:sp>
          <p:nvSpPr>
            <p:cNvPr id="224" name="Google Shape;224;p7"/>
            <p:cNvSpPr/>
            <p:nvPr/>
          </p:nvSpPr>
          <p:spPr>
            <a:xfrm>
              <a:off x="7881912" y="203064"/>
              <a:ext cx="1618740" cy="1614388"/>
            </a:xfrm>
            <a:prstGeom prst="roundRect">
              <a:avLst>
                <a:gd fmla="val 10000" name="adj"/>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7"/>
            <p:cNvSpPr/>
            <p:nvPr/>
          </p:nvSpPr>
          <p:spPr>
            <a:xfrm>
              <a:off x="7390954" y="1226269"/>
              <a:ext cx="2660957" cy="2350492"/>
            </a:xfrm>
            <a:prstGeom prst="roundRect">
              <a:avLst>
                <a:gd fmla="val 10000" name="adj"/>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7"/>
            <p:cNvSpPr txBox="1"/>
            <p:nvPr/>
          </p:nvSpPr>
          <p:spPr>
            <a:xfrm>
              <a:off x="7459798" y="1295113"/>
              <a:ext cx="2523269" cy="221280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entury Gothic"/>
                <a:buNone/>
              </a:pPr>
              <a:r>
                <a:rPr b="0" i="0" lang="en-US" sz="2400" u="none" cap="none" strike="noStrike">
                  <a:solidFill>
                    <a:schemeClr val="dk1"/>
                  </a:solidFill>
                  <a:latin typeface="Century Gothic"/>
                  <a:ea typeface="Century Gothic"/>
                  <a:cs typeface="Century Gothic"/>
                  <a:sym typeface="Century Gothic"/>
                </a:rPr>
                <a:t>Phone</a:t>
              </a:r>
              <a:endParaRPr b="0" i="0" sz="1400" u="none" cap="none" strike="noStrike">
                <a:solidFill>
                  <a:srgbClr val="000000"/>
                </a:solidFill>
                <a:latin typeface="Arial"/>
                <a:ea typeface="Arial"/>
                <a:cs typeface="Arial"/>
                <a:sym typeface="Arial"/>
              </a:endParaRPr>
            </a:p>
          </p:txBody>
        </p:sp>
      </p:grpSp>
      <p:sp>
        <p:nvSpPr>
          <p:cNvPr id="227" name="Google Shape;227;p7"/>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lang="en-US"/>
              <a:t>SURVEY DISTRIBUTION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9"/>
          <p:cNvGrpSpPr/>
          <p:nvPr/>
        </p:nvGrpSpPr>
        <p:grpSpPr>
          <a:xfrm>
            <a:off x="1104231" y="2508216"/>
            <a:ext cx="10043863" cy="2960755"/>
            <a:chOff x="7268" y="400016"/>
            <a:chExt cx="10043863" cy="2960755"/>
          </a:xfrm>
        </p:grpSpPr>
        <p:sp>
          <p:nvSpPr>
            <p:cNvPr id="234" name="Google Shape;234;p9"/>
            <p:cNvSpPr/>
            <p:nvPr/>
          </p:nvSpPr>
          <p:spPr>
            <a:xfrm>
              <a:off x="7268" y="400016"/>
              <a:ext cx="3491954" cy="1396781"/>
            </a:xfrm>
            <a:prstGeom prst="chevron">
              <a:avLst>
                <a:gd fmla="val 50000" name="adj"/>
              </a:avLst>
            </a:prstGeom>
            <a:solidFill>
              <a:schemeClr val="accent3"/>
            </a:solidFill>
            <a:ln cap="flat" cmpd="sng" w="15875">
              <a:solidFill>
                <a:srgbClr val="EBED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txBox="1"/>
            <p:nvPr/>
          </p:nvSpPr>
          <p:spPr>
            <a:xfrm>
              <a:off x="705659" y="400016"/>
              <a:ext cx="2095173" cy="139678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entury Gothic"/>
                <a:buNone/>
              </a:pPr>
              <a:r>
                <a:rPr b="1" i="0" lang="en-US" sz="1600" u="none" cap="none" strike="noStrike">
                  <a:solidFill>
                    <a:schemeClr val="lt1"/>
                  </a:solidFill>
                  <a:latin typeface="Century Gothic"/>
                  <a:ea typeface="Century Gothic"/>
                  <a:cs typeface="Century Gothic"/>
                  <a:sym typeface="Century Gothic"/>
                </a:rPr>
                <a:t>February</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a:off x="7268" y="1971396"/>
              <a:ext cx="2793563" cy="13893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9"/>
            <p:cNvSpPr txBox="1"/>
            <p:nvPr/>
          </p:nvSpPr>
          <p:spPr>
            <a:xfrm>
              <a:off x="7268" y="1971396"/>
              <a:ext cx="2793563" cy="1389375"/>
            </a:xfrm>
            <a:prstGeom prst="rect">
              <a:avLst/>
            </a:prstGeom>
            <a:noFill/>
            <a:ln>
              <a:noFill/>
            </a:ln>
          </p:spPr>
          <p:txBody>
            <a:bodyPr anchorCtr="0" anchor="t" bIns="0" lIns="0" spcFirstLastPara="1" rIns="182875" wrap="square" tIns="432000">
              <a:noAutofit/>
            </a:bodyPr>
            <a:lstStyle/>
            <a:p>
              <a:pPr indent="0" lvl="0" marL="0" marR="0" rtl="0" algn="l">
                <a:lnSpc>
                  <a:spcPct val="10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OIR completes email and text surveys</a:t>
              </a:r>
              <a:endParaRPr b="0" i="0" sz="1400" u="none" cap="none" strike="noStrike">
                <a:solidFill>
                  <a:srgbClr val="000000"/>
                </a:solidFill>
                <a:latin typeface="Arial"/>
                <a:ea typeface="Arial"/>
                <a:cs typeface="Arial"/>
                <a:sym typeface="Arial"/>
              </a:endParaRPr>
            </a:p>
          </p:txBody>
        </p:sp>
        <p:sp>
          <p:nvSpPr>
            <p:cNvPr id="238" name="Google Shape;238;p9"/>
            <p:cNvSpPr/>
            <p:nvPr/>
          </p:nvSpPr>
          <p:spPr>
            <a:xfrm>
              <a:off x="3283222" y="400016"/>
              <a:ext cx="3491954" cy="1396781"/>
            </a:xfrm>
            <a:prstGeom prst="chevron">
              <a:avLst>
                <a:gd fmla="val 50000" name="adj"/>
              </a:avLst>
            </a:prstGeom>
            <a:solidFill>
              <a:srgbClr val="585F5E"/>
            </a:solidFill>
            <a:ln cap="flat" cmpd="sng" w="15875">
              <a:solidFill>
                <a:srgbClr val="EBED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txBox="1"/>
            <p:nvPr/>
          </p:nvSpPr>
          <p:spPr>
            <a:xfrm>
              <a:off x="3981613" y="400016"/>
              <a:ext cx="2095173" cy="139678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entury Gothic"/>
                <a:buNone/>
              </a:pPr>
              <a:r>
                <a:rPr b="1" i="0" lang="en-US" sz="1600" u="none" cap="none" strike="noStrike">
                  <a:solidFill>
                    <a:schemeClr val="lt1"/>
                  </a:solidFill>
                  <a:latin typeface="Century Gothic"/>
                  <a:ea typeface="Century Gothic"/>
                  <a:cs typeface="Century Gothic"/>
                  <a:sym typeface="Century Gothic"/>
                </a:rPr>
                <a:t>August</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3283222" y="1971396"/>
              <a:ext cx="2793563" cy="13893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9"/>
            <p:cNvSpPr txBox="1"/>
            <p:nvPr/>
          </p:nvSpPr>
          <p:spPr>
            <a:xfrm>
              <a:off x="3283222" y="1971396"/>
              <a:ext cx="2793563" cy="1389375"/>
            </a:xfrm>
            <a:prstGeom prst="rect">
              <a:avLst/>
            </a:prstGeom>
            <a:noFill/>
            <a:ln>
              <a:noFill/>
            </a:ln>
          </p:spPr>
          <p:txBody>
            <a:bodyPr anchorCtr="0" anchor="t" bIns="0" lIns="0" spcFirstLastPara="1" rIns="0" wrap="square" tIns="432000">
              <a:noAutofit/>
            </a:bodyPr>
            <a:lstStyle/>
            <a:p>
              <a:pPr indent="0" lvl="1" marL="17463" marR="0" rtl="0" algn="l">
                <a:lnSpc>
                  <a:spcPct val="9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Phone surveys complete	</a:t>
              </a:r>
              <a:endParaRPr b="0" i="0" sz="1400" u="none" cap="none" strike="noStrike">
                <a:solidFill>
                  <a:srgbClr val="000000"/>
                </a:solidFill>
                <a:latin typeface="Arial"/>
                <a:ea typeface="Arial"/>
                <a:cs typeface="Arial"/>
                <a:sym typeface="Arial"/>
              </a:endParaRPr>
            </a:p>
          </p:txBody>
        </p:sp>
        <p:sp>
          <p:nvSpPr>
            <p:cNvPr id="242" name="Google Shape;242;p9"/>
            <p:cNvSpPr/>
            <p:nvPr/>
          </p:nvSpPr>
          <p:spPr>
            <a:xfrm>
              <a:off x="6559177" y="400016"/>
              <a:ext cx="3491954" cy="1396781"/>
            </a:xfrm>
            <a:prstGeom prst="chevron">
              <a:avLst>
                <a:gd fmla="val 50000" name="adj"/>
              </a:avLst>
            </a:prstGeom>
            <a:solidFill>
              <a:srgbClr val="131413"/>
            </a:solidFill>
            <a:ln cap="flat" cmpd="sng" w="15875">
              <a:solidFill>
                <a:srgbClr val="EBEDF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txBox="1"/>
            <p:nvPr/>
          </p:nvSpPr>
          <p:spPr>
            <a:xfrm>
              <a:off x="7257568" y="400016"/>
              <a:ext cx="2095173" cy="1396781"/>
            </a:xfrm>
            <a:prstGeom prst="rect">
              <a:avLst/>
            </a:prstGeom>
            <a:noFill/>
            <a:ln>
              <a:noFill/>
            </a:ln>
          </p:spPr>
          <p:txBody>
            <a:bodyPr anchorCtr="0" anchor="ctr" bIns="21325" lIns="64000" spcFirstLastPara="1" rIns="21325" wrap="square" tIns="21325">
              <a:noAutofit/>
            </a:bodyPr>
            <a:lstStyle/>
            <a:p>
              <a:pPr indent="0" lvl="0" marL="0" marR="0" rtl="0" algn="ctr">
                <a:lnSpc>
                  <a:spcPct val="90000"/>
                </a:lnSpc>
                <a:spcBef>
                  <a:spcPts val="0"/>
                </a:spcBef>
                <a:spcAft>
                  <a:spcPts val="0"/>
                </a:spcAft>
                <a:buClr>
                  <a:schemeClr val="lt1"/>
                </a:buClr>
                <a:buSzPts val="1600"/>
                <a:buFont typeface="Century Gothic"/>
                <a:buNone/>
              </a:pPr>
              <a:r>
                <a:rPr b="1" i="0" lang="en-US" sz="1600" u="none" cap="none" strike="noStrike">
                  <a:solidFill>
                    <a:schemeClr val="lt1"/>
                  </a:solidFill>
                  <a:latin typeface="Century Gothic"/>
                  <a:ea typeface="Century Gothic"/>
                  <a:cs typeface="Century Gothic"/>
                  <a:sym typeface="Century Gothic"/>
                </a:rPr>
                <a:t>September</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6559177" y="1971396"/>
              <a:ext cx="2793563" cy="138937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txBox="1"/>
            <p:nvPr/>
          </p:nvSpPr>
          <p:spPr>
            <a:xfrm>
              <a:off x="6559177" y="1971396"/>
              <a:ext cx="2793563" cy="1389375"/>
            </a:xfrm>
            <a:prstGeom prst="rect">
              <a:avLst/>
            </a:prstGeom>
            <a:noFill/>
            <a:ln>
              <a:noFill/>
            </a:ln>
          </p:spPr>
          <p:txBody>
            <a:bodyPr anchorCtr="0" anchor="t" bIns="0" lIns="0" spcFirstLastPara="1" rIns="182875" wrap="square" tIns="432000">
              <a:noAutofit/>
            </a:bodyPr>
            <a:lstStyle/>
            <a:p>
              <a:pPr indent="0" lvl="1" marL="17463" marR="0" rtl="0" algn="l">
                <a:lnSpc>
                  <a:spcPct val="90000"/>
                </a:lnSpc>
                <a:spcBef>
                  <a:spcPts val="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College reports &amp; data sets complete </a:t>
              </a:r>
              <a:endParaRPr b="0" i="0" sz="1600" u="none" cap="none" strike="noStrike">
                <a:solidFill>
                  <a:schemeClr val="dk1"/>
                </a:solidFill>
                <a:latin typeface="Century Gothic"/>
                <a:ea typeface="Century Gothic"/>
                <a:cs typeface="Century Gothic"/>
                <a:sym typeface="Century Gothic"/>
              </a:endParaRPr>
            </a:p>
            <a:p>
              <a:pPr indent="0" lvl="1" marL="17463" marR="0" rtl="0" algn="l">
                <a:lnSpc>
                  <a:spcPct val="90000"/>
                </a:lnSpc>
                <a:spcBef>
                  <a:spcPts val="240"/>
                </a:spcBef>
                <a:spcAft>
                  <a:spcPts val="0"/>
                </a:spcAft>
                <a:buClr>
                  <a:schemeClr val="dk1"/>
                </a:buClr>
                <a:buSzPts val="1600"/>
                <a:buFont typeface="Century Gothic"/>
                <a:buNone/>
              </a:pPr>
              <a:r>
                <a:rPr b="0" i="0" lang="en-US" sz="1600" u="none" cap="none" strike="noStrike">
                  <a:solidFill>
                    <a:schemeClr val="dk1"/>
                  </a:solidFill>
                  <a:latin typeface="Century Gothic"/>
                  <a:ea typeface="Century Gothic"/>
                  <a:cs typeface="Century Gothic"/>
                  <a:sym typeface="Century Gothic"/>
                </a:rPr>
                <a:t>Complete data file to CCCCO</a:t>
              </a:r>
              <a:endParaRPr b="0" i="0" sz="1400" u="none" cap="none" strike="noStrike">
                <a:solidFill>
                  <a:srgbClr val="000000"/>
                </a:solidFill>
                <a:latin typeface="Arial"/>
                <a:ea typeface="Arial"/>
                <a:cs typeface="Arial"/>
                <a:sym typeface="Arial"/>
              </a:endParaRPr>
            </a:p>
          </p:txBody>
        </p:sp>
      </p:grpSp>
      <p:sp>
        <p:nvSpPr>
          <p:cNvPr id="246" name="Google Shape;246;p9"/>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lang="en-US"/>
              <a:t>THE CTEOS ANNUAL PROCESS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ga4319f6a4e_0_25"/>
          <p:cNvPicPr preferRelativeResize="0"/>
          <p:nvPr/>
        </p:nvPicPr>
        <p:blipFill rotWithShape="1">
          <a:blip r:embed="rId3">
            <a:alphaModFix/>
          </a:blip>
          <a:srcRect b="0" l="0" r="0" t="0"/>
          <a:stretch/>
        </p:blipFill>
        <p:spPr>
          <a:xfrm rot="600003">
            <a:off x="6661795" y="1077705"/>
            <a:ext cx="3675733" cy="4702588"/>
          </a:xfrm>
          <a:prstGeom prst="rect">
            <a:avLst/>
          </a:prstGeom>
          <a:noFill/>
          <a:ln>
            <a:noFill/>
          </a:ln>
        </p:spPr>
      </p:pic>
      <p:sp>
        <p:nvSpPr>
          <p:cNvPr id="253" name="Google Shape;253;ga4319f6a4e_0_25"/>
          <p:cNvSpPr txBox="1"/>
          <p:nvPr>
            <p:ph idx="1" type="body"/>
          </p:nvPr>
        </p:nvSpPr>
        <p:spPr>
          <a:xfrm>
            <a:off x="1097275" y="1857375"/>
            <a:ext cx="10058400" cy="4054500"/>
          </a:xfrm>
          <a:prstGeom prst="rect">
            <a:avLst/>
          </a:prstGeom>
          <a:noFill/>
          <a:ln>
            <a:noFill/>
          </a:ln>
        </p:spPr>
        <p:txBody>
          <a:bodyPr anchorCtr="0" anchor="t" bIns="45700" lIns="0" spcFirstLastPara="1" rIns="0" wrap="square" tIns="45700">
            <a:noAutofit/>
          </a:bodyPr>
          <a:lstStyle/>
          <a:p>
            <a:pPr indent="-400050" lvl="0" marL="457200" rtl="0" algn="l">
              <a:lnSpc>
                <a:spcPct val="100000"/>
              </a:lnSpc>
              <a:spcBef>
                <a:spcPts val="1200"/>
              </a:spcBef>
              <a:spcAft>
                <a:spcPts val="0"/>
              </a:spcAft>
              <a:buSzPts val="2700"/>
              <a:buChar char=" "/>
            </a:pPr>
            <a:r>
              <a:rPr lang="en-US" sz="2700"/>
              <a:t>Statewide Report</a:t>
            </a:r>
            <a:endParaRPr sz="2700"/>
          </a:p>
          <a:p>
            <a:pPr indent="-228600" lvl="0" marL="457200" rtl="0" algn="l">
              <a:lnSpc>
                <a:spcPct val="100000"/>
              </a:lnSpc>
              <a:spcBef>
                <a:spcPts val="0"/>
              </a:spcBef>
              <a:spcAft>
                <a:spcPts val="0"/>
              </a:spcAft>
              <a:buSzPts val="2700"/>
              <a:buNone/>
            </a:pPr>
            <a:r>
              <a:t/>
            </a:r>
            <a:endParaRPr sz="2700"/>
          </a:p>
          <a:p>
            <a:pPr indent="-400050" lvl="0" marL="457200" rtl="0" algn="l">
              <a:lnSpc>
                <a:spcPct val="100000"/>
              </a:lnSpc>
              <a:spcBef>
                <a:spcPts val="0"/>
              </a:spcBef>
              <a:spcAft>
                <a:spcPts val="0"/>
              </a:spcAft>
              <a:buSzPts val="2700"/>
              <a:buChar char=" "/>
            </a:pPr>
            <a:r>
              <a:rPr lang="en-US" sz="2700"/>
              <a:t>College Reports</a:t>
            </a:r>
            <a:endParaRPr sz="2700"/>
          </a:p>
          <a:p>
            <a:pPr indent="-228600" lvl="0" marL="457200" rtl="0" algn="l">
              <a:lnSpc>
                <a:spcPct val="100000"/>
              </a:lnSpc>
              <a:spcBef>
                <a:spcPts val="0"/>
              </a:spcBef>
              <a:spcAft>
                <a:spcPts val="0"/>
              </a:spcAft>
              <a:buSzPts val="2700"/>
              <a:buNone/>
            </a:pPr>
            <a:r>
              <a:t/>
            </a:r>
            <a:endParaRPr sz="2700"/>
          </a:p>
          <a:p>
            <a:pPr indent="-400050" lvl="0" marL="457200" rtl="0" algn="l">
              <a:lnSpc>
                <a:spcPct val="100000"/>
              </a:lnSpc>
              <a:spcBef>
                <a:spcPts val="0"/>
              </a:spcBef>
              <a:spcAft>
                <a:spcPts val="0"/>
              </a:spcAft>
              <a:buSzPts val="2700"/>
              <a:buChar char=" "/>
            </a:pPr>
            <a:r>
              <a:rPr lang="en-US" sz="2700"/>
              <a:t>Data Visualizations</a:t>
            </a:r>
            <a:endParaRPr sz="2700"/>
          </a:p>
          <a:p>
            <a:pPr indent="-228600" lvl="0" marL="457200" marR="5029200" rtl="0" algn="l">
              <a:lnSpc>
                <a:spcPct val="100000"/>
              </a:lnSpc>
              <a:spcBef>
                <a:spcPts val="0"/>
              </a:spcBef>
              <a:spcAft>
                <a:spcPts val="0"/>
              </a:spcAft>
              <a:buSzPts val="2700"/>
              <a:buNone/>
            </a:pPr>
            <a:r>
              <a:t/>
            </a:r>
            <a:endParaRPr sz="2700"/>
          </a:p>
          <a:p>
            <a:pPr indent="-400050" lvl="0" marL="457200" marR="5029200" rtl="0" algn="l">
              <a:lnSpc>
                <a:spcPct val="100000"/>
              </a:lnSpc>
              <a:spcBef>
                <a:spcPts val="0"/>
              </a:spcBef>
              <a:spcAft>
                <a:spcPts val="0"/>
              </a:spcAft>
              <a:buSzPts val="2700"/>
              <a:buChar char=" "/>
            </a:pPr>
            <a:r>
              <a:rPr lang="en-US" sz="2700"/>
              <a:t>Raw data is available to colleges by request</a:t>
            </a:r>
            <a:endParaRPr sz="2700"/>
          </a:p>
        </p:txBody>
      </p:sp>
      <p:sp>
        <p:nvSpPr>
          <p:cNvPr id="254" name="Google Shape;254;ga4319f6a4e_0_25"/>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b="1" lang="en-US" sz="3100"/>
              <a:t>The Results:</a:t>
            </a:r>
            <a:endParaRPr b="1" sz="3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a4a380481e_1_7"/>
          <p:cNvSpPr txBox="1"/>
          <p:nvPr>
            <p:ph type="ctrTitle"/>
          </p:nvPr>
        </p:nvSpPr>
        <p:spPr>
          <a:xfrm>
            <a:off x="1097275" y="758950"/>
            <a:ext cx="10058400" cy="1068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8000"/>
              <a:buNone/>
            </a:pPr>
            <a:r>
              <a:rPr lang="en-US" sz="6000"/>
              <a:t>Data Elements Include:</a:t>
            </a:r>
            <a:endParaRPr sz="6000"/>
          </a:p>
        </p:txBody>
      </p:sp>
      <p:sp>
        <p:nvSpPr>
          <p:cNvPr id="261" name="Google Shape;261;ga4a380481e_1_7"/>
          <p:cNvSpPr txBox="1"/>
          <p:nvPr>
            <p:ph idx="1" type="subTitle"/>
          </p:nvPr>
        </p:nvSpPr>
        <p:spPr>
          <a:xfrm>
            <a:off x="1100050" y="1827850"/>
            <a:ext cx="4836000" cy="43671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1200"/>
              </a:spcBef>
              <a:spcAft>
                <a:spcPts val="0"/>
              </a:spcAft>
              <a:buSzPts val="2300"/>
              <a:buChar char="●"/>
            </a:pPr>
            <a:r>
              <a:rPr lang="en-US" sz="2300"/>
              <a:t>College Attended</a:t>
            </a:r>
            <a:endParaRPr sz="2300"/>
          </a:p>
          <a:p>
            <a:pPr indent="-342900" lvl="0" marL="342900" rtl="0" algn="l">
              <a:lnSpc>
                <a:spcPct val="100000"/>
              </a:lnSpc>
              <a:spcBef>
                <a:spcPts val="0"/>
              </a:spcBef>
              <a:spcAft>
                <a:spcPts val="0"/>
              </a:spcAft>
              <a:buSzPts val="2300"/>
              <a:buChar char="●"/>
            </a:pPr>
            <a:r>
              <a:rPr lang="en-US" sz="2300"/>
              <a:t>Demographics</a:t>
            </a:r>
            <a:endParaRPr sz="2300"/>
          </a:p>
          <a:p>
            <a:pPr indent="-342900" lvl="0" marL="342900" rtl="0" algn="l">
              <a:lnSpc>
                <a:spcPct val="100000"/>
              </a:lnSpc>
              <a:spcBef>
                <a:spcPts val="0"/>
              </a:spcBef>
              <a:spcAft>
                <a:spcPts val="0"/>
              </a:spcAft>
              <a:buSzPts val="2300"/>
              <a:buChar char="●"/>
            </a:pPr>
            <a:r>
              <a:rPr lang="en-US" sz="2300"/>
              <a:t>Ed Goals</a:t>
            </a:r>
            <a:endParaRPr sz="2300"/>
          </a:p>
          <a:p>
            <a:pPr indent="-342900" lvl="0" marL="342900" rtl="0" algn="l">
              <a:lnSpc>
                <a:spcPct val="100000"/>
              </a:lnSpc>
              <a:spcBef>
                <a:spcPts val="0"/>
              </a:spcBef>
              <a:spcAft>
                <a:spcPts val="0"/>
              </a:spcAft>
              <a:buSzPts val="2300"/>
              <a:buChar char="●"/>
            </a:pPr>
            <a:r>
              <a:rPr lang="en-US" sz="2300"/>
              <a:t>Units Earned</a:t>
            </a:r>
            <a:endParaRPr sz="2300"/>
          </a:p>
          <a:p>
            <a:pPr indent="-342900" lvl="0" marL="342900" rtl="0" algn="l">
              <a:lnSpc>
                <a:spcPct val="100000"/>
              </a:lnSpc>
              <a:spcBef>
                <a:spcPts val="0"/>
              </a:spcBef>
              <a:spcAft>
                <a:spcPts val="0"/>
              </a:spcAft>
              <a:buSzPts val="2300"/>
              <a:buChar char="●"/>
            </a:pPr>
            <a:r>
              <a:rPr lang="en-US" sz="2300"/>
              <a:t>GPA</a:t>
            </a:r>
            <a:endParaRPr sz="2300"/>
          </a:p>
          <a:p>
            <a:pPr indent="-342900" lvl="0" marL="342900" rtl="0" algn="l">
              <a:lnSpc>
                <a:spcPct val="100000"/>
              </a:lnSpc>
              <a:spcBef>
                <a:spcPts val="0"/>
              </a:spcBef>
              <a:spcAft>
                <a:spcPts val="0"/>
              </a:spcAft>
              <a:buSzPts val="2300"/>
              <a:buChar char="●"/>
            </a:pPr>
            <a:r>
              <a:rPr lang="en-US" sz="2300"/>
              <a:t>Program of Study</a:t>
            </a:r>
            <a:endParaRPr sz="2300"/>
          </a:p>
          <a:p>
            <a:pPr indent="-342900" lvl="0" marL="342900" rtl="0" algn="l">
              <a:lnSpc>
                <a:spcPct val="100000"/>
              </a:lnSpc>
              <a:spcBef>
                <a:spcPts val="0"/>
              </a:spcBef>
              <a:spcAft>
                <a:spcPts val="0"/>
              </a:spcAft>
              <a:buSzPts val="2300"/>
              <a:buChar char="●"/>
            </a:pPr>
            <a:r>
              <a:rPr lang="en-US" sz="2300"/>
              <a:t>Apprenticeship and Internship </a:t>
            </a:r>
            <a:endParaRPr sz="2300"/>
          </a:p>
          <a:p>
            <a:pPr indent="-342900" lvl="0" marL="342900" rtl="0" algn="l">
              <a:lnSpc>
                <a:spcPct val="100000"/>
              </a:lnSpc>
              <a:spcBef>
                <a:spcPts val="0"/>
              </a:spcBef>
              <a:spcAft>
                <a:spcPts val="0"/>
              </a:spcAft>
              <a:buSzPts val="2300"/>
              <a:buChar char="●"/>
            </a:pPr>
            <a:r>
              <a:rPr lang="en-US" sz="2300"/>
              <a:t>Satisfaction with Education/Training Received</a:t>
            </a:r>
            <a:endParaRPr sz="2300"/>
          </a:p>
          <a:p>
            <a:pPr indent="-342900" lvl="0" marL="342900" rtl="0" algn="l">
              <a:lnSpc>
                <a:spcPct val="100000"/>
              </a:lnSpc>
              <a:spcBef>
                <a:spcPts val="0"/>
              </a:spcBef>
              <a:spcAft>
                <a:spcPts val="0"/>
              </a:spcAft>
              <a:buSzPts val="2300"/>
              <a:buChar char="●"/>
            </a:pPr>
            <a:r>
              <a:rPr lang="en-US" sz="2300"/>
              <a:t>Transfer status</a:t>
            </a:r>
            <a:endParaRPr sz="2300"/>
          </a:p>
          <a:p>
            <a:pPr indent="-342900" lvl="0" marL="342900" rtl="0" algn="l">
              <a:lnSpc>
                <a:spcPct val="100000"/>
              </a:lnSpc>
              <a:spcBef>
                <a:spcPts val="0"/>
              </a:spcBef>
              <a:spcAft>
                <a:spcPts val="0"/>
              </a:spcAft>
              <a:buSzPts val="2300"/>
              <a:buChar char="●"/>
            </a:pPr>
            <a:r>
              <a:rPr lang="en-US" sz="2300"/>
              <a:t>Top Code of Awards</a:t>
            </a:r>
            <a:endParaRPr sz="2300"/>
          </a:p>
        </p:txBody>
      </p:sp>
      <p:sp>
        <p:nvSpPr>
          <p:cNvPr id="262" name="Google Shape;262;ga4a380481e_1_7"/>
          <p:cNvSpPr txBox="1"/>
          <p:nvPr/>
        </p:nvSpPr>
        <p:spPr>
          <a:xfrm>
            <a:off x="6469800" y="1921525"/>
            <a:ext cx="5014200" cy="42021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Local Certificate Names</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Name of Certificate or License Earned</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Employment Status</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Current Job Title</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How long it took to find a job</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Wages before and after schooling</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Zip code of current employment</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SOC Codes</a:t>
            </a:r>
            <a:endParaRPr b="0" i="0" sz="2200" u="none" cap="none" strike="noStrike">
              <a:solidFill>
                <a:schemeClr val="dk1"/>
              </a:solidFill>
              <a:latin typeface="Century Gothic"/>
              <a:ea typeface="Century Gothic"/>
              <a:cs typeface="Century Gothic"/>
              <a:sym typeface="Century Gothic"/>
            </a:endParaRPr>
          </a:p>
          <a:p>
            <a:pPr indent="-342900" lvl="0" marL="342900" marR="0" rtl="0" algn="l">
              <a:lnSpc>
                <a:spcPct val="100000"/>
              </a:lnSpc>
              <a:spcBef>
                <a:spcPts val="0"/>
              </a:spcBef>
              <a:spcAft>
                <a:spcPts val="0"/>
              </a:spcAft>
              <a:buClr>
                <a:schemeClr val="lt1"/>
              </a:buClr>
              <a:buSzPts val="2200"/>
              <a:buFont typeface="Calibri"/>
              <a:buChar char="●"/>
            </a:pPr>
            <a:r>
              <a:rPr b="0" i="0" lang="en-US" sz="2200" u="none" cap="none" strike="noStrike">
                <a:solidFill>
                  <a:schemeClr val="dk1"/>
                </a:solidFill>
                <a:latin typeface="Century Gothic"/>
                <a:ea typeface="Century Gothic"/>
                <a:cs typeface="Century Gothic"/>
                <a:sym typeface="Century Gothic"/>
              </a:rPr>
              <a:t>ONET Codes</a:t>
            </a:r>
            <a:endParaRPr b="0" i="0" sz="2200" u="none" cap="none" strike="noStrike">
              <a:solidFill>
                <a:schemeClr val="dk1"/>
              </a:solidFill>
              <a:latin typeface="Century Gothic"/>
              <a:ea typeface="Century Gothic"/>
              <a:cs typeface="Century Gothic"/>
              <a:sym typeface="Century Gothic"/>
            </a:endParaRPr>
          </a:p>
          <a:p>
            <a:pPr indent="-228600" lvl="0" marL="342900" marR="0" rtl="0" algn="l">
              <a:lnSpc>
                <a:spcPct val="100000"/>
              </a:lnSpc>
              <a:spcBef>
                <a:spcPts val="1200"/>
              </a:spcBef>
              <a:spcAft>
                <a:spcPts val="0"/>
              </a:spcAft>
              <a:buClr>
                <a:schemeClr val="dk1"/>
              </a:buClr>
              <a:buSzPts val="1100"/>
              <a:buFont typeface="Arial"/>
              <a:buNone/>
            </a:pPr>
            <a:r>
              <a:t/>
            </a:r>
            <a:endParaRPr b="0" i="0" sz="22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a4a380481e_1_15"/>
          <p:cNvSpPr txBox="1"/>
          <p:nvPr>
            <p:ph type="ctrTitle"/>
          </p:nvPr>
        </p:nvSpPr>
        <p:spPr>
          <a:xfrm>
            <a:off x="1097275" y="758950"/>
            <a:ext cx="10058400" cy="1068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8000"/>
              <a:buNone/>
            </a:pPr>
            <a:r>
              <a:rPr lang="en-US" sz="6000"/>
              <a:t>Demographics Include:</a:t>
            </a:r>
            <a:endParaRPr sz="6000"/>
          </a:p>
        </p:txBody>
      </p:sp>
      <p:sp>
        <p:nvSpPr>
          <p:cNvPr id="269" name="Google Shape;269;ga4a380481e_1_15"/>
          <p:cNvSpPr txBox="1"/>
          <p:nvPr>
            <p:ph idx="1" type="subTitle"/>
          </p:nvPr>
        </p:nvSpPr>
        <p:spPr>
          <a:xfrm>
            <a:off x="1100050" y="2070350"/>
            <a:ext cx="10058400" cy="4124700"/>
          </a:xfrm>
          <a:prstGeom prst="rect">
            <a:avLst/>
          </a:prstGeom>
          <a:noFill/>
          <a:ln>
            <a:noFill/>
          </a:ln>
        </p:spPr>
        <p:txBody>
          <a:bodyPr anchorCtr="0" anchor="t" bIns="45700" lIns="91425" spcFirstLastPara="1" rIns="91425" wrap="square" tIns="45700">
            <a:noAutofit/>
          </a:bodyPr>
          <a:lstStyle/>
          <a:p>
            <a:pPr indent="-374650" lvl="0" marL="1371600" rtl="0" algn="l">
              <a:lnSpc>
                <a:spcPct val="100000"/>
              </a:lnSpc>
              <a:spcBef>
                <a:spcPts val="0"/>
              </a:spcBef>
              <a:spcAft>
                <a:spcPts val="0"/>
              </a:spcAft>
              <a:buSzPts val="2300"/>
              <a:buChar char="●"/>
            </a:pPr>
            <a:r>
              <a:rPr lang="en-US" sz="2300"/>
              <a:t>Gender</a:t>
            </a:r>
            <a:endParaRPr sz="2300"/>
          </a:p>
          <a:p>
            <a:pPr indent="-374650" lvl="0" marL="1371600" rtl="0" algn="l">
              <a:lnSpc>
                <a:spcPct val="100000"/>
              </a:lnSpc>
              <a:spcBef>
                <a:spcPts val="0"/>
              </a:spcBef>
              <a:spcAft>
                <a:spcPts val="0"/>
              </a:spcAft>
              <a:buSzPts val="2300"/>
              <a:buChar char="●"/>
            </a:pPr>
            <a:r>
              <a:rPr lang="en-US" sz="2300"/>
              <a:t>Ethnicity</a:t>
            </a:r>
            <a:endParaRPr sz="2300"/>
          </a:p>
          <a:p>
            <a:pPr indent="-374650" lvl="0" marL="1371600" rtl="0" algn="l">
              <a:lnSpc>
                <a:spcPct val="100000"/>
              </a:lnSpc>
              <a:spcBef>
                <a:spcPts val="0"/>
              </a:spcBef>
              <a:spcAft>
                <a:spcPts val="0"/>
              </a:spcAft>
              <a:buSzPts val="2300"/>
              <a:buChar char="●"/>
            </a:pPr>
            <a:r>
              <a:rPr lang="en-US" sz="2300"/>
              <a:t>Age at time of school completion</a:t>
            </a:r>
            <a:endParaRPr sz="2300"/>
          </a:p>
          <a:p>
            <a:pPr indent="-374650" lvl="0" marL="1371600" rtl="0" algn="l">
              <a:lnSpc>
                <a:spcPct val="100000"/>
              </a:lnSpc>
              <a:spcBef>
                <a:spcPts val="0"/>
              </a:spcBef>
              <a:spcAft>
                <a:spcPts val="0"/>
              </a:spcAft>
              <a:buSzPts val="2300"/>
              <a:buChar char="●"/>
            </a:pPr>
            <a:r>
              <a:rPr lang="en-US" sz="2300"/>
              <a:t>DSPS</a:t>
            </a:r>
            <a:endParaRPr sz="2300"/>
          </a:p>
          <a:p>
            <a:pPr indent="-374650" lvl="0" marL="1371600" rtl="0" algn="l">
              <a:lnSpc>
                <a:spcPct val="100000"/>
              </a:lnSpc>
              <a:spcBef>
                <a:spcPts val="0"/>
              </a:spcBef>
              <a:spcAft>
                <a:spcPts val="0"/>
              </a:spcAft>
              <a:buSzPts val="2300"/>
              <a:buChar char="●"/>
            </a:pPr>
            <a:r>
              <a:rPr lang="en-US" sz="2300"/>
              <a:t>Military Status</a:t>
            </a:r>
            <a:endParaRPr sz="2300"/>
          </a:p>
          <a:p>
            <a:pPr indent="-374650" lvl="0" marL="1371600" rtl="0" algn="l">
              <a:lnSpc>
                <a:spcPct val="100000"/>
              </a:lnSpc>
              <a:spcBef>
                <a:spcPts val="0"/>
              </a:spcBef>
              <a:spcAft>
                <a:spcPts val="0"/>
              </a:spcAft>
              <a:buSzPts val="2300"/>
              <a:buChar char="●"/>
            </a:pPr>
            <a:r>
              <a:rPr lang="en-US" sz="2300"/>
              <a:t>Foster Youth Status</a:t>
            </a:r>
            <a:endParaRPr sz="2300"/>
          </a:p>
          <a:p>
            <a:pPr indent="-374650" lvl="0" marL="1371600" rtl="0" algn="l">
              <a:lnSpc>
                <a:spcPct val="100000"/>
              </a:lnSpc>
              <a:spcBef>
                <a:spcPts val="0"/>
              </a:spcBef>
              <a:spcAft>
                <a:spcPts val="0"/>
              </a:spcAft>
              <a:buSzPts val="2300"/>
              <a:buChar char="●"/>
            </a:pPr>
            <a:r>
              <a:rPr lang="en-US" sz="2300"/>
              <a:t>Incarcerated Status</a:t>
            </a:r>
            <a:endParaRPr sz="2300"/>
          </a:p>
          <a:p>
            <a:pPr indent="-374650" lvl="0" marL="1371600" rtl="0" algn="l">
              <a:lnSpc>
                <a:spcPct val="100000"/>
              </a:lnSpc>
              <a:spcBef>
                <a:spcPts val="0"/>
              </a:spcBef>
              <a:spcAft>
                <a:spcPts val="0"/>
              </a:spcAft>
              <a:buSzPts val="2300"/>
              <a:buChar char="●"/>
            </a:pPr>
            <a:r>
              <a:rPr lang="en-US" sz="2300"/>
              <a:t>Parent Education Level</a:t>
            </a:r>
            <a:endParaRPr sz="2300"/>
          </a:p>
          <a:p>
            <a:pPr indent="-374650" lvl="0" marL="1371600" rtl="0" algn="l">
              <a:lnSpc>
                <a:spcPct val="100000"/>
              </a:lnSpc>
              <a:spcBef>
                <a:spcPts val="0"/>
              </a:spcBef>
              <a:spcAft>
                <a:spcPts val="0"/>
              </a:spcAft>
              <a:buSzPts val="2300"/>
              <a:buChar char="●"/>
            </a:pPr>
            <a:r>
              <a:rPr lang="en-US" sz="2300"/>
              <a:t>Migrant Worker Status</a:t>
            </a:r>
            <a:endParaRPr sz="2300"/>
          </a:p>
          <a:p>
            <a:pPr indent="-374650" lvl="0" marL="1371600" rtl="0" algn="l">
              <a:lnSpc>
                <a:spcPct val="100000"/>
              </a:lnSpc>
              <a:spcBef>
                <a:spcPts val="0"/>
              </a:spcBef>
              <a:spcAft>
                <a:spcPts val="0"/>
              </a:spcAft>
              <a:buSzPts val="2300"/>
              <a:buChar char="●"/>
            </a:pPr>
            <a:r>
              <a:rPr lang="en-US" sz="2300"/>
              <a:t>Academically Disadvantaged…</a:t>
            </a:r>
            <a:endParaRPr sz="2300"/>
          </a:p>
          <a:p>
            <a:pPr indent="-342900" lvl="0" marL="342900" rtl="0" algn="l">
              <a:lnSpc>
                <a:spcPct val="100000"/>
              </a:lnSpc>
              <a:spcBef>
                <a:spcPts val="0"/>
              </a:spcBef>
              <a:spcAft>
                <a:spcPts val="0"/>
              </a:spcAft>
              <a:buSzPts val="2300"/>
              <a:buChar char="●"/>
            </a:pPr>
            <a:r>
              <a:t/>
            </a:r>
            <a:endParaRPr sz="23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274" name="Shape 274"/>
        <p:cNvGrpSpPr/>
        <p:nvPr/>
      </p:nvGrpSpPr>
      <p:grpSpPr>
        <a:xfrm>
          <a:off x="0" y="0"/>
          <a:ext cx="0" cy="0"/>
          <a:chOff x="0" y="0"/>
          <a:chExt cx="0" cy="0"/>
        </a:xfrm>
      </p:grpSpPr>
      <p:sp>
        <p:nvSpPr>
          <p:cNvPr id="275" name="Google Shape;275;p25"/>
          <p:cNvSpPr txBox="1"/>
          <p:nvPr>
            <p:ph idx="4294967295" type="title"/>
          </p:nvPr>
        </p:nvSpPr>
        <p:spPr>
          <a:xfrm>
            <a:off x="4385240" y="2793200"/>
            <a:ext cx="3421520" cy="1271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3F3F3F"/>
              </a:buClr>
              <a:buSzPts val="2800"/>
              <a:buFont typeface="Century Gothic"/>
              <a:buNone/>
            </a:pPr>
            <a:r>
              <a:rPr b="1" lang="en-US" sz="4800"/>
              <a:t>Questions?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a4319f6a4e_0_19"/>
          <p:cNvSpPr txBox="1"/>
          <p:nvPr>
            <p:ph type="title"/>
          </p:nvPr>
        </p:nvSpPr>
        <p:spPr>
          <a:xfrm>
            <a:off x="635100" y="2452725"/>
            <a:ext cx="10921800" cy="1350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800"/>
              <a:buNone/>
            </a:pPr>
            <a:r>
              <a:rPr lang="en-US" sz="8000"/>
              <a:t>Zoom Poll</a:t>
            </a:r>
            <a:endParaRPr sz="8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286" name="Shape 286"/>
        <p:cNvGrpSpPr/>
        <p:nvPr/>
      </p:nvGrpSpPr>
      <p:grpSpPr>
        <a:xfrm>
          <a:off x="0" y="0"/>
          <a:ext cx="0" cy="0"/>
          <a:chOff x="0" y="0"/>
          <a:chExt cx="0" cy="0"/>
        </a:xfrm>
      </p:grpSpPr>
      <p:sp>
        <p:nvSpPr>
          <p:cNvPr id="287" name="Google Shape;287;g9ba7fda68d_0_10"/>
          <p:cNvSpPr txBox="1"/>
          <p:nvPr>
            <p:ph idx="1" type="subTitle"/>
          </p:nvPr>
        </p:nvSpPr>
        <p:spPr>
          <a:xfrm>
            <a:off x="1100051" y="4645152"/>
            <a:ext cx="100584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200"/>
              </a:spcAft>
              <a:buSzPts val="2400"/>
              <a:buNone/>
            </a:pPr>
            <a:r>
              <a:t/>
            </a:r>
            <a:endParaRPr/>
          </a:p>
        </p:txBody>
      </p:sp>
      <p:sp>
        <p:nvSpPr>
          <p:cNvPr id="288" name="Google Shape;288;g9ba7fda68d_0_10"/>
          <p:cNvSpPr txBox="1"/>
          <p:nvPr>
            <p:ph type="ctrTitle"/>
          </p:nvPr>
        </p:nvSpPr>
        <p:spPr>
          <a:xfrm>
            <a:off x="1097280" y="758952"/>
            <a:ext cx="10058400" cy="3566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8000"/>
              <a:buNone/>
            </a:pPr>
            <a:r>
              <a:rPr lang="en-US"/>
              <a:t>Why CTEOS?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9ba7fda68d_0_0"/>
          <p:cNvSpPr txBox="1"/>
          <p:nvPr>
            <p:ph idx="1" type="body"/>
          </p:nvPr>
        </p:nvSpPr>
        <p:spPr>
          <a:xfrm>
            <a:off x="1097275" y="2338750"/>
            <a:ext cx="10058400" cy="35301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1200"/>
              </a:spcBef>
              <a:spcAft>
                <a:spcPts val="0"/>
              </a:spcAft>
              <a:buSzPts val="2000"/>
              <a:buNone/>
            </a:pPr>
            <a:r>
              <a:rPr lang="en-US"/>
              <a:t>Strong Workforce Funding </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0"/>
              </a:spcAft>
              <a:buSzPts val="2000"/>
              <a:buNone/>
            </a:pPr>
            <a:r>
              <a:rPr lang="en-US"/>
              <a:t>Student Success Metrics</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0"/>
              </a:spcAft>
              <a:buSzPts val="2000"/>
              <a:buNone/>
            </a:pPr>
            <a:r>
              <a:rPr lang="en-US"/>
              <a:t>Vision for Success Goals</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200"/>
              </a:spcAft>
              <a:buSzPts val="2000"/>
              <a:buNone/>
            </a:pPr>
            <a:r>
              <a:t/>
            </a:r>
            <a:endParaRPr/>
          </a:p>
        </p:txBody>
      </p:sp>
      <p:sp>
        <p:nvSpPr>
          <p:cNvPr id="295" name="Google Shape;295;g9ba7fda68d_0_0"/>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What is CTEOS Data Used For By The State?</a:t>
            </a:r>
            <a:endParaRPr/>
          </a:p>
        </p:txBody>
      </p:sp>
      <p:pic>
        <p:nvPicPr>
          <p:cNvPr id="296" name="Google Shape;296;g9ba7fda68d_0_0"/>
          <p:cNvPicPr preferRelativeResize="0"/>
          <p:nvPr/>
        </p:nvPicPr>
        <p:blipFill rotWithShape="1">
          <a:blip r:embed="rId3">
            <a:alphaModFix/>
          </a:blip>
          <a:srcRect b="0" l="0" r="0" t="0"/>
          <a:stretch/>
        </p:blipFill>
        <p:spPr>
          <a:xfrm>
            <a:off x="10014362" y="2029050"/>
            <a:ext cx="1115028" cy="1154850"/>
          </a:xfrm>
          <a:prstGeom prst="rect">
            <a:avLst/>
          </a:prstGeom>
          <a:noFill/>
          <a:ln>
            <a:noFill/>
          </a:ln>
        </p:spPr>
      </p:pic>
      <p:pic>
        <p:nvPicPr>
          <p:cNvPr id="297" name="Google Shape;297;g9ba7fda68d_0_0"/>
          <p:cNvPicPr preferRelativeResize="0"/>
          <p:nvPr/>
        </p:nvPicPr>
        <p:blipFill rotWithShape="1">
          <a:blip r:embed="rId4">
            <a:alphaModFix/>
          </a:blip>
          <a:srcRect b="0" l="0" r="0" t="0"/>
          <a:stretch/>
        </p:blipFill>
        <p:spPr>
          <a:xfrm>
            <a:off x="10014013" y="3183904"/>
            <a:ext cx="1115025" cy="1108542"/>
          </a:xfrm>
          <a:prstGeom prst="rect">
            <a:avLst/>
          </a:prstGeom>
          <a:noFill/>
          <a:ln>
            <a:noFill/>
          </a:ln>
        </p:spPr>
      </p:pic>
      <p:pic>
        <p:nvPicPr>
          <p:cNvPr id="298" name="Google Shape;298;g9ba7fda68d_0_0"/>
          <p:cNvPicPr preferRelativeResize="0"/>
          <p:nvPr/>
        </p:nvPicPr>
        <p:blipFill rotWithShape="1">
          <a:blip r:embed="rId5">
            <a:alphaModFix/>
          </a:blip>
          <a:srcRect b="0" l="0" r="0" t="0"/>
          <a:stretch/>
        </p:blipFill>
        <p:spPr>
          <a:xfrm>
            <a:off x="9987725" y="4292450"/>
            <a:ext cx="1168300" cy="1045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lang="en-US"/>
              <a:t>YOUR PRESENTERS</a:t>
            </a:r>
            <a:endParaRPr/>
          </a:p>
        </p:txBody>
      </p:sp>
      <p:sp>
        <p:nvSpPr>
          <p:cNvPr id="133" name="Google Shape;133;p2"/>
          <p:cNvSpPr txBox="1"/>
          <p:nvPr>
            <p:ph idx="1" type="body"/>
          </p:nvPr>
        </p:nvSpPr>
        <p:spPr>
          <a:xfrm>
            <a:off x="1097279" y="5257321"/>
            <a:ext cx="2919413" cy="58353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Name</a:t>
            </a:r>
            <a:endParaRPr/>
          </a:p>
        </p:txBody>
      </p:sp>
      <p:sp>
        <p:nvSpPr>
          <p:cNvPr id="134" name="Google Shape;134;p2"/>
          <p:cNvSpPr txBox="1"/>
          <p:nvPr>
            <p:ph idx="5" type="body"/>
          </p:nvPr>
        </p:nvSpPr>
        <p:spPr>
          <a:xfrm>
            <a:off x="4666773" y="5257321"/>
            <a:ext cx="2919413" cy="58353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Name</a:t>
            </a:r>
            <a:endParaRPr/>
          </a:p>
        </p:txBody>
      </p:sp>
      <p:sp>
        <p:nvSpPr>
          <p:cNvPr id="135" name="Google Shape;135;p2"/>
          <p:cNvSpPr txBox="1"/>
          <p:nvPr>
            <p:ph idx="6" type="body"/>
          </p:nvPr>
        </p:nvSpPr>
        <p:spPr>
          <a:xfrm>
            <a:off x="8236267" y="5257321"/>
            <a:ext cx="2919413" cy="58353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Name</a:t>
            </a:r>
            <a:endParaRPr/>
          </a:p>
        </p:txBody>
      </p:sp>
      <p:pic>
        <p:nvPicPr>
          <p:cNvPr id="136" name="Google Shape;136;p2"/>
          <p:cNvPicPr preferRelativeResize="0"/>
          <p:nvPr/>
        </p:nvPicPr>
        <p:blipFill>
          <a:blip r:embed="rId3">
            <a:alphaModFix/>
          </a:blip>
          <a:stretch>
            <a:fillRect/>
          </a:stretch>
        </p:blipFill>
        <p:spPr>
          <a:xfrm>
            <a:off x="845950" y="1682855"/>
            <a:ext cx="3422067" cy="3422067"/>
          </a:xfrm>
          <a:prstGeom prst="rect">
            <a:avLst/>
          </a:prstGeom>
          <a:noFill/>
          <a:ln>
            <a:noFill/>
          </a:ln>
        </p:spPr>
      </p:pic>
      <p:pic>
        <p:nvPicPr>
          <p:cNvPr id="137" name="Google Shape;137;p2"/>
          <p:cNvPicPr preferRelativeResize="0"/>
          <p:nvPr/>
        </p:nvPicPr>
        <p:blipFill>
          <a:blip r:embed="rId4">
            <a:alphaModFix/>
          </a:blip>
          <a:stretch>
            <a:fillRect/>
          </a:stretch>
        </p:blipFill>
        <p:spPr>
          <a:xfrm>
            <a:off x="4490805" y="1682855"/>
            <a:ext cx="3422067" cy="3422067"/>
          </a:xfrm>
          <a:prstGeom prst="rect">
            <a:avLst/>
          </a:prstGeom>
          <a:noFill/>
          <a:ln>
            <a:noFill/>
          </a:ln>
        </p:spPr>
      </p:pic>
      <p:pic>
        <p:nvPicPr>
          <p:cNvPr id="138" name="Google Shape;138;p2"/>
          <p:cNvPicPr preferRelativeResize="0"/>
          <p:nvPr/>
        </p:nvPicPr>
        <p:blipFill>
          <a:blip r:embed="rId5">
            <a:alphaModFix/>
          </a:blip>
          <a:stretch>
            <a:fillRect/>
          </a:stretch>
        </p:blipFill>
        <p:spPr>
          <a:xfrm>
            <a:off x="7984934" y="1682855"/>
            <a:ext cx="3422067" cy="342206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a1e749a359_0_85"/>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1200"/>
              </a:spcBef>
              <a:spcAft>
                <a:spcPts val="200"/>
              </a:spcAft>
              <a:buSzPts val="2000"/>
              <a:buNone/>
            </a:pPr>
            <a:r>
              <a:t/>
            </a:r>
            <a:endParaRPr/>
          </a:p>
        </p:txBody>
      </p:sp>
      <p:sp>
        <p:nvSpPr>
          <p:cNvPr id="305" name="Google Shape;305;ga1e749a359_0_85"/>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Example of Data from CTEOS Dashboard</a:t>
            </a:r>
            <a:endParaRPr/>
          </a:p>
        </p:txBody>
      </p:sp>
      <p:pic>
        <p:nvPicPr>
          <p:cNvPr id="306" name="Google Shape;306;ga1e749a359_0_85"/>
          <p:cNvPicPr preferRelativeResize="0"/>
          <p:nvPr/>
        </p:nvPicPr>
        <p:blipFill rotWithShape="1">
          <a:blip r:embed="rId3">
            <a:alphaModFix/>
          </a:blip>
          <a:srcRect b="0" l="0" r="0" t="0"/>
          <a:stretch/>
        </p:blipFill>
        <p:spPr>
          <a:xfrm>
            <a:off x="152400" y="1755263"/>
            <a:ext cx="11906250" cy="4867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311" name="Shape 311"/>
        <p:cNvGrpSpPr/>
        <p:nvPr/>
      </p:nvGrpSpPr>
      <p:grpSpPr>
        <a:xfrm>
          <a:off x="0" y="0"/>
          <a:ext cx="0" cy="0"/>
          <a:chOff x="0" y="0"/>
          <a:chExt cx="0" cy="0"/>
        </a:xfrm>
      </p:grpSpPr>
      <p:sp>
        <p:nvSpPr>
          <p:cNvPr id="312" name="Google Shape;312;ga1e749a359_0_76"/>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Example of LaunchBoard Data</a:t>
            </a:r>
            <a:endParaRPr/>
          </a:p>
        </p:txBody>
      </p:sp>
      <p:pic>
        <p:nvPicPr>
          <p:cNvPr id="313" name="Google Shape;313;ga1e749a359_0_76"/>
          <p:cNvPicPr preferRelativeResize="0"/>
          <p:nvPr/>
        </p:nvPicPr>
        <p:blipFill rotWithShape="1">
          <a:blip r:embed="rId3">
            <a:alphaModFix/>
          </a:blip>
          <a:srcRect b="0" l="0" r="0" t="0"/>
          <a:stretch/>
        </p:blipFill>
        <p:spPr>
          <a:xfrm>
            <a:off x="2216247" y="1617872"/>
            <a:ext cx="7759524" cy="44524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a1e749a359_0_0"/>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Sample CTEOS Data</a:t>
            </a:r>
            <a:endParaRPr/>
          </a:p>
        </p:txBody>
      </p:sp>
      <p:pic>
        <p:nvPicPr>
          <p:cNvPr id="320" name="Google Shape;320;ga1e749a359_0_0"/>
          <p:cNvPicPr preferRelativeResize="0"/>
          <p:nvPr/>
        </p:nvPicPr>
        <p:blipFill rotWithShape="1">
          <a:blip r:embed="rId3">
            <a:alphaModFix/>
          </a:blip>
          <a:srcRect b="0" l="0" r="0" t="0"/>
          <a:stretch/>
        </p:blipFill>
        <p:spPr>
          <a:xfrm>
            <a:off x="951800" y="1611033"/>
            <a:ext cx="4638675" cy="4543425"/>
          </a:xfrm>
          <a:prstGeom prst="rect">
            <a:avLst/>
          </a:prstGeom>
          <a:noFill/>
          <a:ln>
            <a:noFill/>
          </a:ln>
        </p:spPr>
      </p:pic>
      <p:pic>
        <p:nvPicPr>
          <p:cNvPr id="321" name="Google Shape;321;ga1e749a359_0_0"/>
          <p:cNvPicPr preferRelativeResize="0"/>
          <p:nvPr/>
        </p:nvPicPr>
        <p:blipFill rotWithShape="1">
          <a:blip r:embed="rId4">
            <a:alphaModFix/>
          </a:blip>
          <a:srcRect b="0" l="0" r="0" t="0"/>
          <a:stretch/>
        </p:blipFill>
        <p:spPr>
          <a:xfrm>
            <a:off x="6570325" y="1768183"/>
            <a:ext cx="4772025" cy="4229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a1e749a359_0_8"/>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Summary CTEOS Data Sample </a:t>
            </a:r>
            <a:endParaRPr/>
          </a:p>
        </p:txBody>
      </p:sp>
      <p:pic>
        <p:nvPicPr>
          <p:cNvPr id="328" name="Google Shape;328;ga1e749a359_0_8"/>
          <p:cNvPicPr preferRelativeResize="0"/>
          <p:nvPr/>
        </p:nvPicPr>
        <p:blipFill rotWithShape="1">
          <a:blip r:embed="rId3">
            <a:alphaModFix/>
          </a:blip>
          <a:srcRect b="0" l="0" r="0" t="0"/>
          <a:stretch/>
        </p:blipFill>
        <p:spPr>
          <a:xfrm>
            <a:off x="1097275" y="1654921"/>
            <a:ext cx="4743450" cy="4038600"/>
          </a:xfrm>
          <a:prstGeom prst="rect">
            <a:avLst/>
          </a:prstGeom>
          <a:noFill/>
          <a:ln>
            <a:noFill/>
          </a:ln>
        </p:spPr>
      </p:pic>
      <p:pic>
        <p:nvPicPr>
          <p:cNvPr id="329" name="Google Shape;329;ga1e749a359_0_8"/>
          <p:cNvPicPr preferRelativeResize="0"/>
          <p:nvPr/>
        </p:nvPicPr>
        <p:blipFill rotWithShape="1">
          <a:blip r:embed="rId4">
            <a:alphaModFix/>
          </a:blip>
          <a:srcRect b="0" l="0" r="0" t="0"/>
          <a:stretch/>
        </p:blipFill>
        <p:spPr>
          <a:xfrm>
            <a:off x="6143600" y="1968513"/>
            <a:ext cx="5012075" cy="3411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334" name="Shape 334"/>
        <p:cNvGrpSpPr/>
        <p:nvPr/>
      </p:nvGrpSpPr>
      <p:grpSpPr>
        <a:xfrm>
          <a:off x="0" y="0"/>
          <a:ext cx="0" cy="0"/>
          <a:chOff x="0" y="0"/>
          <a:chExt cx="0" cy="0"/>
        </a:xfrm>
      </p:grpSpPr>
      <p:sp>
        <p:nvSpPr>
          <p:cNvPr id="335" name="Google Shape;335;p26"/>
          <p:cNvSpPr txBox="1"/>
          <p:nvPr>
            <p:ph type="title"/>
          </p:nvPr>
        </p:nvSpPr>
        <p:spPr>
          <a:xfrm>
            <a:off x="1066800" y="1428646"/>
            <a:ext cx="10058400" cy="365770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2800"/>
              <a:buNone/>
            </a:pPr>
            <a:r>
              <a:rPr lang="en-US"/>
              <a:t>How do you think you could use this data at your college?</a:t>
            </a:r>
            <a:br>
              <a:rPr lang="en-US"/>
            </a:br>
            <a:br>
              <a:rPr lang="en-US"/>
            </a:br>
            <a:r>
              <a:rPr lang="en-US"/>
              <a:t>Please open your mic and/or put your response in the chat.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a1e749a359_0_15"/>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Limitations….</a:t>
            </a:r>
            <a:endParaRPr/>
          </a:p>
        </p:txBody>
      </p:sp>
      <p:pic>
        <p:nvPicPr>
          <p:cNvPr id="342" name="Google Shape;342;ga1e749a359_0_15"/>
          <p:cNvPicPr preferRelativeResize="0"/>
          <p:nvPr/>
        </p:nvPicPr>
        <p:blipFill rotWithShape="1">
          <a:blip r:embed="rId3">
            <a:alphaModFix/>
          </a:blip>
          <a:srcRect b="0" l="0" r="0" t="0"/>
          <a:stretch/>
        </p:blipFill>
        <p:spPr>
          <a:xfrm>
            <a:off x="4285352" y="408298"/>
            <a:ext cx="7549450" cy="60413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a1e749a359_0_22"/>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Frustrations...</a:t>
            </a:r>
            <a:endParaRPr/>
          </a:p>
        </p:txBody>
      </p:sp>
      <p:pic>
        <p:nvPicPr>
          <p:cNvPr id="349" name="Google Shape;349;ga1e749a359_0_22"/>
          <p:cNvPicPr preferRelativeResize="0"/>
          <p:nvPr/>
        </p:nvPicPr>
        <p:blipFill rotWithShape="1">
          <a:blip r:embed="rId3">
            <a:alphaModFix/>
          </a:blip>
          <a:srcRect b="0" l="0" r="0" t="0"/>
          <a:stretch/>
        </p:blipFill>
        <p:spPr>
          <a:xfrm>
            <a:off x="4300725" y="347663"/>
            <a:ext cx="7505700" cy="6162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354" name="Shape 354"/>
        <p:cNvGrpSpPr/>
        <p:nvPr/>
      </p:nvGrpSpPr>
      <p:grpSpPr>
        <a:xfrm>
          <a:off x="0" y="0"/>
          <a:ext cx="0" cy="0"/>
          <a:chOff x="0" y="0"/>
          <a:chExt cx="0" cy="0"/>
        </a:xfrm>
      </p:grpSpPr>
      <p:sp>
        <p:nvSpPr>
          <p:cNvPr id="355" name="Google Shape;355;ga1e749a359_0_29"/>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Revelations...</a:t>
            </a:r>
            <a:endParaRPr/>
          </a:p>
        </p:txBody>
      </p:sp>
      <p:pic>
        <p:nvPicPr>
          <p:cNvPr id="356" name="Google Shape;356;ga1e749a359_0_29"/>
          <p:cNvPicPr preferRelativeResize="0"/>
          <p:nvPr/>
        </p:nvPicPr>
        <p:blipFill rotWithShape="1">
          <a:blip r:embed="rId3">
            <a:alphaModFix/>
          </a:blip>
          <a:srcRect b="5343" l="35775" r="7990" t="29317"/>
          <a:stretch/>
        </p:blipFill>
        <p:spPr>
          <a:xfrm>
            <a:off x="2627291" y="1523828"/>
            <a:ext cx="7309138" cy="452924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7"/>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lang="en-US"/>
              <a:t>Revelations…</a:t>
            </a:r>
            <a:endParaRPr/>
          </a:p>
        </p:txBody>
      </p:sp>
      <p:pic>
        <p:nvPicPr>
          <p:cNvPr id="363" name="Google Shape;363;p27"/>
          <p:cNvPicPr preferRelativeResize="0"/>
          <p:nvPr/>
        </p:nvPicPr>
        <p:blipFill rotWithShape="1">
          <a:blip r:embed="rId3">
            <a:alphaModFix/>
          </a:blip>
          <a:srcRect b="0" l="0" r="0" t="0"/>
          <a:stretch/>
        </p:blipFill>
        <p:spPr>
          <a:xfrm>
            <a:off x="4891325" y="1035385"/>
            <a:ext cx="5441300" cy="4787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a1e749a359_0_59"/>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Transfer</a:t>
            </a:r>
            <a:endParaRPr/>
          </a:p>
        </p:txBody>
      </p:sp>
      <p:pic>
        <p:nvPicPr>
          <p:cNvPr id="370" name="Google Shape;370;ga1e749a359_0_59"/>
          <p:cNvPicPr preferRelativeResize="0"/>
          <p:nvPr/>
        </p:nvPicPr>
        <p:blipFill rotWithShape="1">
          <a:blip r:embed="rId3">
            <a:alphaModFix/>
          </a:blip>
          <a:srcRect b="0" l="0" r="0" t="0"/>
          <a:stretch/>
        </p:blipFill>
        <p:spPr>
          <a:xfrm>
            <a:off x="4233550" y="1152521"/>
            <a:ext cx="4724400" cy="4552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142" name="Shape 142"/>
        <p:cNvGrpSpPr/>
        <p:nvPr/>
      </p:nvGrpSpPr>
      <p:grpSpPr>
        <a:xfrm>
          <a:off x="0" y="0"/>
          <a:ext cx="0" cy="0"/>
          <a:chOff x="0" y="0"/>
          <a:chExt cx="0" cy="0"/>
        </a:xfrm>
      </p:grpSpPr>
      <p:sp>
        <p:nvSpPr>
          <p:cNvPr id="143" name="Google Shape;143;p3"/>
          <p:cNvSpPr txBox="1"/>
          <p:nvPr>
            <p:ph type="title"/>
          </p:nvPr>
        </p:nvSpPr>
        <p:spPr>
          <a:xfrm>
            <a:off x="635000" y="3135207"/>
            <a:ext cx="4886854" cy="58758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entury Gothic"/>
              <a:buNone/>
            </a:pPr>
            <a:r>
              <a:rPr lang="en-US">
                <a:solidFill>
                  <a:schemeClr val="dk1"/>
                </a:solidFill>
              </a:rPr>
              <a:t>AGENDA</a:t>
            </a:r>
            <a:endParaRPr/>
          </a:p>
        </p:txBody>
      </p:sp>
      <p:sp>
        <p:nvSpPr>
          <p:cNvPr id="144" name="Google Shape;144;p3"/>
          <p:cNvSpPr txBox="1"/>
          <p:nvPr>
            <p:ph idx="1" type="body"/>
          </p:nvPr>
        </p:nvSpPr>
        <p:spPr>
          <a:xfrm>
            <a:off x="5575829" y="633875"/>
            <a:ext cx="5981171" cy="5590250"/>
          </a:xfrm>
          <a:prstGeom prst="rect">
            <a:avLst/>
          </a:prstGeom>
          <a:noFill/>
          <a:ln>
            <a:noFill/>
          </a:ln>
        </p:spPr>
        <p:txBody>
          <a:bodyPr anchorCtr="0" anchor="ctr" bIns="45700" lIns="0" spcFirstLastPara="1" rIns="0" wrap="square" tIns="45700">
            <a:normAutofit/>
          </a:bodyPr>
          <a:lstStyle/>
          <a:p>
            <a:pPr indent="0" lvl="0" marL="0" rtl="0" algn="l">
              <a:lnSpc>
                <a:spcPct val="100000"/>
              </a:lnSpc>
              <a:spcBef>
                <a:spcPts val="0"/>
              </a:spcBef>
              <a:spcAft>
                <a:spcPts val="0"/>
              </a:spcAft>
              <a:buClr>
                <a:schemeClr val="dk1"/>
              </a:buClr>
              <a:buSzPts val="1600"/>
              <a:buNone/>
            </a:pPr>
            <a:r>
              <a:rPr b="1" lang="en-US"/>
              <a:t>TODAY: WHAT &amp; WHY</a:t>
            </a:r>
            <a:endParaRPr b="1"/>
          </a:p>
          <a:p>
            <a:pPr indent="0" lvl="0" marL="0" rtl="0" algn="l">
              <a:lnSpc>
                <a:spcPct val="100000"/>
              </a:lnSpc>
              <a:spcBef>
                <a:spcPts val="0"/>
              </a:spcBef>
              <a:spcAft>
                <a:spcPts val="0"/>
              </a:spcAft>
              <a:buClr>
                <a:schemeClr val="dk1"/>
              </a:buClr>
              <a:buSzPts val="1600"/>
              <a:buNone/>
            </a:pPr>
            <a:r>
              <a:t/>
            </a:r>
            <a:endParaRPr/>
          </a:p>
          <a:p>
            <a:pPr indent="-342900" lvl="0" marL="342900" rtl="0" algn="l">
              <a:lnSpc>
                <a:spcPct val="100000"/>
              </a:lnSpc>
              <a:spcBef>
                <a:spcPts val="0"/>
              </a:spcBef>
              <a:spcAft>
                <a:spcPts val="0"/>
              </a:spcAft>
              <a:buClr>
                <a:schemeClr val="dk1"/>
              </a:buClr>
              <a:buSzPts val="1600"/>
              <a:buFont typeface="Century Gothic"/>
              <a:buAutoNum type="arabicPeriod"/>
            </a:pPr>
            <a:r>
              <a:rPr lang="en-US"/>
              <a:t>CTEOS Background &amp; Purpose</a:t>
            </a:r>
            <a:endParaRPr/>
          </a:p>
          <a:p>
            <a:pPr indent="-342900" lvl="0" marL="342900" rtl="0" algn="l">
              <a:lnSpc>
                <a:spcPct val="100000"/>
              </a:lnSpc>
              <a:spcBef>
                <a:spcPts val="1400"/>
              </a:spcBef>
              <a:spcAft>
                <a:spcPts val="0"/>
              </a:spcAft>
              <a:buClr>
                <a:schemeClr val="dk1"/>
              </a:buClr>
              <a:buSzPts val="1600"/>
              <a:buFont typeface="Century Gothic"/>
              <a:buAutoNum type="arabicPeriod"/>
            </a:pPr>
            <a:r>
              <a:rPr lang="en-US"/>
              <a:t>What is the Data Used For?</a:t>
            </a:r>
            <a:endParaRPr/>
          </a:p>
          <a:p>
            <a:pPr indent="-342900" lvl="0" marL="342900" rtl="0" algn="l">
              <a:lnSpc>
                <a:spcPct val="100000"/>
              </a:lnSpc>
              <a:spcBef>
                <a:spcPts val="1400"/>
              </a:spcBef>
              <a:spcAft>
                <a:spcPts val="0"/>
              </a:spcAft>
              <a:buClr>
                <a:schemeClr val="dk1"/>
              </a:buClr>
              <a:buSzPts val="1600"/>
              <a:buFont typeface="Century Gothic"/>
              <a:buAutoNum type="arabicPeriod"/>
            </a:pPr>
            <a:r>
              <a:rPr lang="en-US"/>
              <a:t>Accessing the Data</a:t>
            </a:r>
            <a:endParaRPr/>
          </a:p>
          <a:p>
            <a:pPr indent="0" lvl="0" marL="0" rtl="0" algn="l">
              <a:lnSpc>
                <a:spcPct val="100000"/>
              </a:lnSpc>
              <a:spcBef>
                <a:spcPts val="1400"/>
              </a:spcBef>
              <a:spcAft>
                <a:spcPts val="0"/>
              </a:spcAft>
              <a:buClr>
                <a:schemeClr val="dk1"/>
              </a:buClr>
              <a:buSzPts val="1600"/>
              <a:buNone/>
            </a:pPr>
            <a:r>
              <a:t/>
            </a:r>
            <a:endParaRPr/>
          </a:p>
          <a:p>
            <a:pPr indent="0" lvl="0" marL="0" rtl="0" algn="l">
              <a:lnSpc>
                <a:spcPct val="100000"/>
              </a:lnSpc>
              <a:spcBef>
                <a:spcPts val="1400"/>
              </a:spcBef>
              <a:spcAft>
                <a:spcPts val="0"/>
              </a:spcAft>
              <a:buClr>
                <a:schemeClr val="dk1"/>
              </a:buClr>
              <a:buSzPts val="1600"/>
              <a:buNone/>
            </a:pPr>
            <a:r>
              <a:rPr b="1" lang="en-US"/>
              <a:t>TOMORROW</a:t>
            </a:r>
            <a:r>
              <a:rPr b="1" lang="en-US"/>
              <a:t>: HOW</a:t>
            </a:r>
            <a:endParaRPr b="1"/>
          </a:p>
          <a:p>
            <a:pPr indent="-342900" lvl="0" marL="342900" rtl="0" algn="l">
              <a:lnSpc>
                <a:spcPct val="100000"/>
              </a:lnSpc>
              <a:spcBef>
                <a:spcPts val="1400"/>
              </a:spcBef>
              <a:spcAft>
                <a:spcPts val="0"/>
              </a:spcAft>
              <a:buClr>
                <a:schemeClr val="dk1"/>
              </a:buClr>
              <a:buSzPts val="1600"/>
              <a:buFont typeface="Century Gothic"/>
              <a:buAutoNum type="arabicPeriod"/>
            </a:pPr>
            <a:r>
              <a:rPr lang="en-US"/>
              <a:t>Communicating to Faculty and Administration</a:t>
            </a:r>
            <a:endParaRPr/>
          </a:p>
          <a:p>
            <a:pPr indent="-342900" lvl="0" marL="342900" rtl="0" algn="l">
              <a:lnSpc>
                <a:spcPct val="100000"/>
              </a:lnSpc>
              <a:spcBef>
                <a:spcPts val="1400"/>
              </a:spcBef>
              <a:spcAft>
                <a:spcPts val="0"/>
              </a:spcAft>
              <a:buClr>
                <a:schemeClr val="dk1"/>
              </a:buClr>
              <a:buSzPts val="1600"/>
              <a:buFont typeface="Century Gothic"/>
              <a:buAutoNum type="arabicPeriod"/>
            </a:pPr>
            <a:r>
              <a:rPr lang="en-US"/>
              <a:t>Marketing CTEOS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375" name="Shape 375"/>
        <p:cNvGrpSpPr/>
        <p:nvPr/>
      </p:nvGrpSpPr>
      <p:grpSpPr>
        <a:xfrm>
          <a:off x="0" y="0"/>
          <a:ext cx="0" cy="0"/>
          <a:chOff x="0" y="0"/>
          <a:chExt cx="0" cy="0"/>
        </a:xfrm>
      </p:grpSpPr>
      <p:sp>
        <p:nvSpPr>
          <p:cNvPr id="376" name="Google Shape;376;ga1e749a359_0_50"/>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Areas for Improvement</a:t>
            </a:r>
            <a:endParaRPr/>
          </a:p>
        </p:txBody>
      </p:sp>
      <p:pic>
        <p:nvPicPr>
          <p:cNvPr id="377" name="Google Shape;377;ga1e749a359_0_50"/>
          <p:cNvPicPr preferRelativeResize="0"/>
          <p:nvPr/>
        </p:nvPicPr>
        <p:blipFill rotWithShape="1">
          <a:blip r:embed="rId3">
            <a:alphaModFix/>
          </a:blip>
          <a:srcRect b="0" l="0" r="0" t="0"/>
          <a:stretch/>
        </p:blipFill>
        <p:spPr>
          <a:xfrm>
            <a:off x="6104025" y="1474471"/>
            <a:ext cx="4400550" cy="4514850"/>
          </a:xfrm>
          <a:prstGeom prst="rect">
            <a:avLst/>
          </a:prstGeom>
          <a:noFill/>
          <a:ln>
            <a:noFill/>
          </a:ln>
        </p:spPr>
      </p:pic>
      <p:pic>
        <p:nvPicPr>
          <p:cNvPr id="378" name="Google Shape;378;ga1e749a359_0_50"/>
          <p:cNvPicPr preferRelativeResize="0"/>
          <p:nvPr/>
        </p:nvPicPr>
        <p:blipFill rotWithShape="1">
          <a:blip r:embed="rId4">
            <a:alphaModFix/>
          </a:blip>
          <a:srcRect b="0" l="0" r="0" t="0"/>
          <a:stretch/>
        </p:blipFill>
        <p:spPr>
          <a:xfrm>
            <a:off x="895700" y="1638300"/>
            <a:ext cx="4519400" cy="3915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ga1e749a359_0_66"/>
          <p:cNvSpPr txBox="1"/>
          <p:nvPr>
            <p:ph idx="1" type="body"/>
          </p:nvPr>
        </p:nvSpPr>
        <p:spPr>
          <a:xfrm>
            <a:off x="1097280" y="2108201"/>
            <a:ext cx="10058400" cy="3760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1200"/>
              </a:spcBef>
              <a:spcAft>
                <a:spcPts val="0"/>
              </a:spcAft>
              <a:buSzPts val="2000"/>
              <a:buNone/>
            </a:pPr>
            <a:r>
              <a:rPr lang="en-US"/>
              <a:t>Program Review</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0"/>
              </a:spcAft>
              <a:buSzPts val="2000"/>
              <a:buNone/>
            </a:pPr>
            <a:r>
              <a:rPr lang="en-US"/>
              <a:t>Resource Allocation Requests</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0"/>
              </a:spcAft>
              <a:buSzPts val="2000"/>
              <a:buNone/>
            </a:pPr>
            <a:r>
              <a:rPr lang="en-US"/>
              <a:t>ACCJC and Specialized Accreditation</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200"/>
              </a:spcAft>
              <a:buSzPts val="2000"/>
              <a:buNone/>
            </a:pPr>
            <a:r>
              <a:rPr lang="en-US"/>
              <a:t>What else?</a:t>
            </a:r>
            <a:endParaRPr/>
          </a:p>
        </p:txBody>
      </p:sp>
      <p:sp>
        <p:nvSpPr>
          <p:cNvPr id="385" name="Google Shape;385;ga1e749a359_0_66"/>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Funding Requests &amp; Reporting</a:t>
            </a:r>
            <a:endParaRPr/>
          </a:p>
        </p:txBody>
      </p:sp>
      <p:pic>
        <p:nvPicPr>
          <p:cNvPr id="386" name="Google Shape;386;ga1e749a359_0_66"/>
          <p:cNvPicPr preferRelativeResize="0"/>
          <p:nvPr/>
        </p:nvPicPr>
        <p:blipFill rotWithShape="1">
          <a:blip r:embed="rId3">
            <a:alphaModFix/>
          </a:blip>
          <a:srcRect b="0" l="0" r="0" t="0"/>
          <a:stretch/>
        </p:blipFill>
        <p:spPr>
          <a:xfrm>
            <a:off x="9987721" y="1715521"/>
            <a:ext cx="1168300" cy="1045975"/>
          </a:xfrm>
          <a:prstGeom prst="rect">
            <a:avLst/>
          </a:prstGeom>
          <a:noFill/>
          <a:ln>
            <a:noFill/>
          </a:ln>
        </p:spPr>
      </p:pic>
      <p:pic>
        <p:nvPicPr>
          <p:cNvPr id="387" name="Google Shape;387;ga1e749a359_0_66"/>
          <p:cNvPicPr preferRelativeResize="0"/>
          <p:nvPr/>
        </p:nvPicPr>
        <p:blipFill rotWithShape="1">
          <a:blip r:embed="rId4">
            <a:alphaModFix/>
          </a:blip>
          <a:srcRect b="0" l="0" r="0" t="0"/>
          <a:stretch/>
        </p:blipFill>
        <p:spPr>
          <a:xfrm>
            <a:off x="10014362" y="2761500"/>
            <a:ext cx="1115028" cy="1154850"/>
          </a:xfrm>
          <a:prstGeom prst="rect">
            <a:avLst/>
          </a:prstGeom>
          <a:noFill/>
          <a:ln>
            <a:noFill/>
          </a:ln>
        </p:spPr>
      </p:pic>
      <p:pic>
        <p:nvPicPr>
          <p:cNvPr id="388" name="Google Shape;388;ga1e749a359_0_66"/>
          <p:cNvPicPr preferRelativeResize="0"/>
          <p:nvPr/>
        </p:nvPicPr>
        <p:blipFill rotWithShape="1">
          <a:blip r:embed="rId5">
            <a:alphaModFix/>
          </a:blip>
          <a:srcRect b="0" l="0" r="0" t="0"/>
          <a:stretch/>
        </p:blipFill>
        <p:spPr>
          <a:xfrm>
            <a:off x="9987725" y="3916350"/>
            <a:ext cx="1168300" cy="1045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10"/>
          <p:cNvSpPr txBox="1"/>
          <p:nvPr>
            <p:ph type="title"/>
          </p:nvPr>
        </p:nvSpPr>
        <p:spPr>
          <a:xfrm>
            <a:off x="1097279" y="4298078"/>
            <a:ext cx="10113645" cy="743682"/>
          </a:xfrm>
          <a:prstGeom prst="rect">
            <a:avLst/>
          </a:prstGeom>
          <a:noFill/>
          <a:ln>
            <a:noFill/>
          </a:ln>
        </p:spPr>
        <p:txBody>
          <a:bodyPr anchorCtr="0" anchor="b" bIns="0" lIns="91425" spcFirstLastPara="1" rIns="91425" wrap="square" tIns="0">
            <a:noAutofit/>
          </a:bodyPr>
          <a:lstStyle/>
          <a:p>
            <a:pPr indent="0" lvl="0" marL="0" rtl="0" algn="l">
              <a:lnSpc>
                <a:spcPct val="90000"/>
              </a:lnSpc>
              <a:spcBef>
                <a:spcPts val="0"/>
              </a:spcBef>
              <a:spcAft>
                <a:spcPts val="0"/>
              </a:spcAft>
              <a:buClr>
                <a:schemeClr val="dk1"/>
              </a:buClr>
              <a:buSzPts val="3600"/>
              <a:buFont typeface="Century Gothic"/>
              <a:buNone/>
            </a:pPr>
            <a:r>
              <a:rPr lang="en-US"/>
              <a:t>Questions?</a:t>
            </a:r>
            <a:endParaRPr/>
          </a:p>
        </p:txBody>
      </p:sp>
      <p:pic>
        <p:nvPicPr>
          <p:cNvPr descr="Group of people at a meeting" id="395" name="Google Shape;395;p10"/>
          <p:cNvPicPr preferRelativeResize="0"/>
          <p:nvPr>
            <p:ph idx="2" type="pic"/>
          </p:nvPr>
        </p:nvPicPr>
        <p:blipFill rotWithShape="1">
          <a:blip r:embed="rId3">
            <a:alphaModFix/>
          </a:blip>
          <a:srcRect b="0" l="0" r="0" t="0"/>
          <a:stretch/>
        </p:blipFill>
        <p:spPr>
          <a:xfrm>
            <a:off x="635001" y="603250"/>
            <a:ext cx="10921998" cy="3294019"/>
          </a:xfrm>
          <a:prstGeom prst="rect">
            <a:avLst/>
          </a:prstGeom>
          <a:solidFill>
            <a:schemeClr val="lt1"/>
          </a:solid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400" name="Shape 400"/>
        <p:cNvGrpSpPr/>
        <p:nvPr/>
      </p:nvGrpSpPr>
      <p:grpSpPr>
        <a:xfrm>
          <a:off x="0" y="0"/>
          <a:ext cx="0" cy="0"/>
          <a:chOff x="0" y="0"/>
          <a:chExt cx="0" cy="0"/>
        </a:xfrm>
      </p:grpSpPr>
      <p:sp>
        <p:nvSpPr>
          <p:cNvPr id="401" name="Google Shape;401;p28"/>
          <p:cNvSpPr txBox="1"/>
          <p:nvPr>
            <p:ph idx="1" type="body"/>
          </p:nvPr>
        </p:nvSpPr>
        <p:spPr>
          <a:xfrm>
            <a:off x="1097280" y="1271589"/>
            <a:ext cx="10058400" cy="4254604"/>
          </a:xfrm>
          <a:prstGeom prst="rect">
            <a:avLst/>
          </a:prstGeom>
          <a:noFill/>
          <a:ln>
            <a:noFill/>
          </a:ln>
        </p:spPr>
        <p:txBody>
          <a:bodyPr anchorCtr="0" anchor="t" bIns="45700" lIns="0" spcFirstLastPara="1" rIns="0" wrap="square" tIns="45700">
            <a:normAutofit/>
          </a:bodyPr>
          <a:lstStyle/>
          <a:p>
            <a:pPr indent="0" lvl="0" marL="101600" rtl="0" algn="l">
              <a:lnSpc>
                <a:spcPct val="100000"/>
              </a:lnSpc>
              <a:spcBef>
                <a:spcPts val="1200"/>
              </a:spcBef>
              <a:spcAft>
                <a:spcPts val="0"/>
              </a:spcAft>
              <a:buSzPts val="2000"/>
              <a:buNone/>
            </a:pPr>
            <a:r>
              <a:t/>
            </a:r>
            <a:endParaRPr/>
          </a:p>
          <a:p>
            <a:pPr indent="-355600" lvl="0" marL="457200" rtl="0" algn="l">
              <a:lnSpc>
                <a:spcPct val="100000"/>
              </a:lnSpc>
              <a:spcBef>
                <a:spcPts val="1200"/>
              </a:spcBef>
              <a:spcAft>
                <a:spcPts val="0"/>
              </a:spcAft>
              <a:buClr>
                <a:schemeClr val="dk1"/>
              </a:buClr>
              <a:buSzPts val="2000"/>
              <a:buFont typeface="Arial"/>
              <a:buChar char="•"/>
            </a:pPr>
            <a:r>
              <a:rPr b="1" lang="en-US"/>
              <a:t>Head to santarosa.edu/CTEOS to find your data, college reports and review the visualizations</a:t>
            </a:r>
            <a:endParaRPr/>
          </a:p>
          <a:p>
            <a:pPr indent="-355600" lvl="0" marL="457200" rtl="0" algn="l">
              <a:lnSpc>
                <a:spcPct val="100000"/>
              </a:lnSpc>
              <a:spcBef>
                <a:spcPts val="1200"/>
              </a:spcBef>
              <a:spcAft>
                <a:spcPts val="0"/>
              </a:spcAft>
              <a:buClr>
                <a:schemeClr val="dk1"/>
              </a:buClr>
              <a:buSzPts val="2000"/>
              <a:buFont typeface="Arial"/>
              <a:buChar char="•"/>
            </a:pPr>
            <a:r>
              <a:rPr lang="en-US"/>
              <a:t>Do you know if your college puts out any communications regarding the CTEOS to students or faculty? </a:t>
            </a:r>
            <a:endParaRPr/>
          </a:p>
          <a:p>
            <a:pPr indent="-355600" lvl="0" marL="457200" rtl="0" algn="l">
              <a:lnSpc>
                <a:spcPct val="100000"/>
              </a:lnSpc>
              <a:spcBef>
                <a:spcPts val="1200"/>
              </a:spcBef>
              <a:spcAft>
                <a:spcPts val="0"/>
              </a:spcAft>
              <a:buClr>
                <a:schemeClr val="dk1"/>
              </a:buClr>
              <a:buSzPts val="2000"/>
              <a:buFont typeface="Arial"/>
              <a:buChar char="•"/>
            </a:pPr>
            <a:r>
              <a:rPr lang="en-US"/>
              <a:t>Does your college communicate to alumni about the survey and encourage their participation?</a:t>
            </a:r>
            <a:endParaRPr/>
          </a:p>
          <a:p>
            <a:pPr indent="-355600" lvl="0" marL="457200" rtl="0" algn="l">
              <a:lnSpc>
                <a:spcPct val="100000"/>
              </a:lnSpc>
              <a:spcBef>
                <a:spcPts val="1200"/>
              </a:spcBef>
              <a:spcAft>
                <a:spcPts val="0"/>
              </a:spcAft>
              <a:buClr>
                <a:schemeClr val="dk1"/>
              </a:buClr>
              <a:buSzPts val="2000"/>
              <a:buFont typeface="Arial"/>
              <a:buChar char="•"/>
            </a:pPr>
            <a:r>
              <a:rPr lang="en-US"/>
              <a:t>Does your college have any structure in place to make sure students’ contact information is current when they leave? </a:t>
            </a:r>
            <a:endParaRPr/>
          </a:p>
          <a:p>
            <a:pPr indent="-355600" lvl="0" marL="457200" rtl="0" algn="l">
              <a:lnSpc>
                <a:spcPct val="100000"/>
              </a:lnSpc>
              <a:spcBef>
                <a:spcPts val="1200"/>
              </a:spcBef>
              <a:spcAft>
                <a:spcPts val="0"/>
              </a:spcAft>
              <a:buClr>
                <a:schemeClr val="dk1"/>
              </a:buClr>
              <a:buSzPts val="2000"/>
              <a:buFont typeface="Arial"/>
              <a:buChar char="•"/>
            </a:pPr>
            <a:r>
              <a:rPr lang="en-US"/>
              <a:t>Is there a general culture of participation at your college?</a:t>
            </a:r>
            <a:endParaRPr/>
          </a:p>
        </p:txBody>
      </p:sp>
      <p:sp>
        <p:nvSpPr>
          <p:cNvPr id="402" name="Google Shape;402;p28"/>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lang="en-US"/>
              <a:t>To Do…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a1e749a359_0_36"/>
          <p:cNvSpPr txBox="1"/>
          <p:nvPr>
            <p:ph idx="1" type="body"/>
          </p:nvPr>
        </p:nvSpPr>
        <p:spPr>
          <a:xfrm>
            <a:off x="953924" y="1736825"/>
            <a:ext cx="10058400" cy="3760800"/>
          </a:xfrm>
          <a:prstGeom prst="rect">
            <a:avLst/>
          </a:prstGeom>
          <a:noFill/>
          <a:ln>
            <a:noFill/>
          </a:ln>
        </p:spPr>
        <p:txBody>
          <a:bodyPr anchorCtr="0" anchor="t" bIns="45700" lIns="0" spcFirstLastPara="1" rIns="0" wrap="square" tIns="45700">
            <a:noAutofit/>
          </a:bodyPr>
          <a:lstStyle/>
          <a:p>
            <a:pPr indent="0" lvl="0" marL="0" rtl="0" algn="l">
              <a:lnSpc>
                <a:spcPct val="100000"/>
              </a:lnSpc>
              <a:spcBef>
                <a:spcPts val="1200"/>
              </a:spcBef>
              <a:spcAft>
                <a:spcPts val="0"/>
              </a:spcAft>
              <a:buSzPts val="2000"/>
              <a:buNone/>
            </a:pPr>
            <a:r>
              <a:rPr lang="en-US"/>
              <a:t>CTEOS College Reports</a:t>
            </a:r>
            <a:endParaRPr/>
          </a:p>
          <a:p>
            <a:pPr indent="0" lvl="0" marL="0" rtl="0" algn="l">
              <a:lnSpc>
                <a:spcPct val="100000"/>
              </a:lnSpc>
              <a:spcBef>
                <a:spcPts val="1200"/>
              </a:spcBef>
              <a:spcAft>
                <a:spcPts val="0"/>
              </a:spcAft>
              <a:buSzPts val="2000"/>
              <a:buNone/>
            </a:pPr>
            <a:r>
              <a:rPr lang="en-US" u="sng">
                <a:solidFill>
                  <a:schemeClr val="hlink"/>
                </a:solidFill>
                <a:hlinkClick r:id="rId3"/>
              </a:rPr>
              <a:t>https://cteos.santarosa.edu/college-reports</a:t>
            </a:r>
            <a:endParaRPr u="sng">
              <a:solidFill>
                <a:schemeClr val="hlink"/>
              </a:solidFill>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0"/>
              </a:spcAft>
              <a:buSzPts val="2000"/>
              <a:buNone/>
            </a:pPr>
            <a:r>
              <a:rPr lang="en-US"/>
              <a:t>CTEOS - Visualizations </a:t>
            </a:r>
            <a:endParaRPr/>
          </a:p>
          <a:p>
            <a:pPr indent="0" lvl="0" marL="0" rtl="0" algn="l">
              <a:lnSpc>
                <a:spcPct val="100000"/>
              </a:lnSpc>
              <a:spcBef>
                <a:spcPts val="1200"/>
              </a:spcBef>
              <a:spcAft>
                <a:spcPts val="0"/>
              </a:spcAft>
              <a:buSzPts val="2000"/>
              <a:buNone/>
            </a:pPr>
            <a:r>
              <a:rPr lang="en-US" u="sng">
                <a:solidFill>
                  <a:schemeClr val="hlink"/>
                </a:solidFill>
                <a:hlinkClick r:id="rId4"/>
              </a:rPr>
              <a:t>https://cteos.santarosa.edu/</a:t>
            </a:r>
            <a:r>
              <a:rPr lang="en-US" u="sng">
                <a:solidFill>
                  <a:schemeClr val="hlink"/>
                </a:solidFill>
              </a:rPr>
              <a:t>visualizations</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0"/>
              </a:spcAft>
              <a:buSzPts val="2000"/>
              <a:buNone/>
            </a:pPr>
            <a:r>
              <a:rPr lang="en-US"/>
              <a:t>Launchboard - Strong Workforce</a:t>
            </a:r>
            <a:endParaRPr/>
          </a:p>
          <a:p>
            <a:pPr indent="0" lvl="0" marL="0" rtl="0" algn="l">
              <a:lnSpc>
                <a:spcPct val="100000"/>
              </a:lnSpc>
              <a:spcBef>
                <a:spcPts val="1200"/>
              </a:spcBef>
              <a:spcAft>
                <a:spcPts val="0"/>
              </a:spcAft>
              <a:buSzPts val="2000"/>
              <a:buNone/>
            </a:pPr>
            <a:r>
              <a:rPr lang="en-US" u="sng">
                <a:solidFill>
                  <a:schemeClr val="hlink"/>
                </a:solidFill>
                <a:hlinkClick r:id="rId5"/>
              </a:rPr>
              <a:t>https://www.calpassplus.org/LaunchBoard/Home.aspx</a:t>
            </a:r>
            <a:endParaRPr/>
          </a:p>
          <a:p>
            <a:pPr indent="0" lvl="0" marL="0" rtl="0" algn="l">
              <a:lnSpc>
                <a:spcPct val="100000"/>
              </a:lnSpc>
              <a:spcBef>
                <a:spcPts val="1200"/>
              </a:spcBef>
              <a:spcAft>
                <a:spcPts val="0"/>
              </a:spcAft>
              <a:buSzPts val="2000"/>
              <a:buNone/>
            </a:pPr>
            <a:r>
              <a:t/>
            </a:r>
            <a:endParaRPr/>
          </a:p>
          <a:p>
            <a:pPr indent="0" lvl="0" marL="0" rtl="0" algn="l">
              <a:lnSpc>
                <a:spcPct val="100000"/>
              </a:lnSpc>
              <a:spcBef>
                <a:spcPts val="1200"/>
              </a:spcBef>
              <a:spcAft>
                <a:spcPts val="200"/>
              </a:spcAft>
              <a:buSzPts val="2000"/>
              <a:buNone/>
            </a:pPr>
            <a:r>
              <a:t/>
            </a:r>
            <a:endParaRPr/>
          </a:p>
        </p:txBody>
      </p:sp>
      <p:sp>
        <p:nvSpPr>
          <p:cNvPr id="409" name="Google Shape;409;ga1e749a359_0_36"/>
          <p:cNvSpPr txBox="1"/>
          <p:nvPr>
            <p:ph type="title"/>
          </p:nvPr>
        </p:nvSpPr>
        <p:spPr>
          <a:xfrm>
            <a:off x="1097280" y="942871"/>
            <a:ext cx="10058400" cy="58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t>Accessing your Data</a:t>
            </a:r>
            <a:endParaRPr/>
          </a:p>
        </p:txBody>
      </p:sp>
      <p:pic>
        <p:nvPicPr>
          <p:cNvPr id="410" name="Google Shape;410;ga1e749a359_0_36"/>
          <p:cNvPicPr preferRelativeResize="0"/>
          <p:nvPr/>
        </p:nvPicPr>
        <p:blipFill rotWithShape="1">
          <a:blip r:embed="rId6">
            <a:alphaModFix/>
          </a:blip>
          <a:srcRect b="40602" l="6054" r="6448" t="13173"/>
          <a:stretch/>
        </p:blipFill>
        <p:spPr>
          <a:xfrm>
            <a:off x="8303550" y="4123225"/>
            <a:ext cx="2969676" cy="1374399"/>
          </a:xfrm>
          <a:prstGeom prst="rect">
            <a:avLst/>
          </a:prstGeom>
          <a:noFill/>
          <a:ln>
            <a:noFill/>
          </a:ln>
        </p:spPr>
      </p:pic>
      <p:pic>
        <p:nvPicPr>
          <p:cNvPr id="411" name="Google Shape;411;ga1e749a359_0_36"/>
          <p:cNvPicPr preferRelativeResize="0"/>
          <p:nvPr/>
        </p:nvPicPr>
        <p:blipFill rotWithShape="1">
          <a:blip r:embed="rId7">
            <a:alphaModFix/>
          </a:blip>
          <a:srcRect b="4566" l="13239" r="12707" t="8612"/>
          <a:stretch/>
        </p:blipFill>
        <p:spPr>
          <a:xfrm>
            <a:off x="9010025" y="1736825"/>
            <a:ext cx="1556725" cy="1556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635000" y="2199725"/>
            <a:ext cx="10881300" cy="2458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800"/>
              <a:buNone/>
            </a:pPr>
            <a:r>
              <a:rPr lang="en-US" sz="8000"/>
              <a:t>Zoom Poll</a:t>
            </a:r>
            <a:endParaRPr sz="8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155" name="Shape 155"/>
        <p:cNvGrpSpPr/>
        <p:nvPr/>
      </p:nvGrpSpPr>
      <p:grpSpPr>
        <a:xfrm>
          <a:off x="0" y="0"/>
          <a:ext cx="0" cy="0"/>
          <a:chOff x="0" y="0"/>
          <a:chExt cx="0" cy="0"/>
        </a:xfrm>
      </p:grpSpPr>
      <p:sp>
        <p:nvSpPr>
          <p:cNvPr id="156" name="Google Shape;156;ga4319f6a4e_0_41"/>
          <p:cNvSpPr txBox="1"/>
          <p:nvPr/>
        </p:nvSpPr>
        <p:spPr>
          <a:xfrm>
            <a:off x="1012209" y="830231"/>
            <a:ext cx="10167582" cy="5197538"/>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000000"/>
                </a:solidFill>
                <a:latin typeface="Century Gothic"/>
                <a:ea typeface="Century Gothic"/>
                <a:cs typeface="Century Gothic"/>
                <a:sym typeface="Century Gothic"/>
              </a:rPr>
              <a:t>CTEOS Quick Facts</a:t>
            </a:r>
            <a:endParaRPr b="1" i="0" sz="4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entury Gothic"/>
                <a:ea typeface="Century Gothic"/>
                <a:cs typeface="Century Gothic"/>
                <a:sym typeface="Century Gothic"/>
              </a:rPr>
              <a:t>“Career Technical Education Employment Outcomes Survey”</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100"/>
              <a:buFont typeface="Arial"/>
              <a:buNone/>
            </a:pPr>
            <a:r>
              <a:rPr b="0" i="0" lang="en-US" sz="2200" u="none" cap="none" strike="noStrike">
                <a:solidFill>
                  <a:schemeClr val="dk1"/>
                </a:solidFill>
                <a:latin typeface="Century Gothic"/>
                <a:ea typeface="Century Gothic"/>
                <a:cs typeface="Century Gothic"/>
                <a:sym typeface="Century Gothic"/>
              </a:rPr>
              <a:t>Annual Survey</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entury Gothic"/>
                <a:ea typeface="Century Gothic"/>
                <a:cs typeface="Century Gothic"/>
                <a:sym typeface="Century Gothic"/>
              </a:rPr>
              <a:t>~120 Community Colleges currently participating, including non-credit institutions</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entury Gothic"/>
                <a:ea typeface="Century Gothic"/>
                <a:cs typeface="Century Gothic"/>
                <a:sym typeface="Century Gothic"/>
              </a:rPr>
              <a:t>Underwritten by the Chancellor’s Office, Managed by SRJC OIR</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entury Gothic"/>
                <a:ea typeface="Century Gothic"/>
                <a:cs typeface="Century Gothic"/>
                <a:sym typeface="Century Gothic"/>
              </a:rPr>
              <a:t>~150,000 former community college students surveyed every year</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Century Gothic"/>
                <a:ea typeface="Century Gothic"/>
                <a:cs typeface="Century Gothic"/>
                <a:sym typeface="Century Gothic"/>
              </a:rPr>
              <a:t>An average of ~30% participate annually</a:t>
            </a:r>
            <a:endParaRPr b="0" i="0" sz="22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
          <p:cNvSpPr txBox="1"/>
          <p:nvPr>
            <p:ph type="title"/>
          </p:nvPr>
        </p:nvSpPr>
        <p:spPr>
          <a:xfrm>
            <a:off x="1097280" y="942871"/>
            <a:ext cx="10058400" cy="5875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62626"/>
              </a:buClr>
              <a:buSzPts val="2800"/>
              <a:buFont typeface="Century Gothic"/>
              <a:buNone/>
            </a:pPr>
            <a:r>
              <a:rPr lang="en-US">
                <a:solidFill>
                  <a:srgbClr val="262626"/>
                </a:solidFill>
              </a:rPr>
              <a:t>IN 2012 A PARTNERSHIP WAS BORN…</a:t>
            </a:r>
            <a:endParaRPr/>
          </a:p>
        </p:txBody>
      </p:sp>
      <p:pic>
        <p:nvPicPr>
          <p:cNvPr id="163" name="Google Shape;163;p4"/>
          <p:cNvPicPr preferRelativeResize="0"/>
          <p:nvPr/>
        </p:nvPicPr>
        <p:blipFill rotWithShape="1">
          <a:blip r:embed="rId3">
            <a:alphaModFix/>
          </a:blip>
          <a:srcRect b="0" l="416" r="426" t="0"/>
          <a:stretch/>
        </p:blipFill>
        <p:spPr>
          <a:xfrm>
            <a:off x="8237175" y="598175"/>
            <a:ext cx="3335700" cy="5661649"/>
          </a:xfrm>
          <a:prstGeom prst="rect">
            <a:avLst/>
          </a:prstGeom>
          <a:noFill/>
          <a:ln>
            <a:noFill/>
          </a:ln>
        </p:spPr>
      </p:pic>
      <p:sp>
        <p:nvSpPr>
          <p:cNvPr id="164" name="Google Shape;164;p4"/>
          <p:cNvSpPr txBox="1"/>
          <p:nvPr/>
        </p:nvSpPr>
        <p:spPr>
          <a:xfrm>
            <a:off x="1171575" y="1530450"/>
            <a:ext cx="7065600" cy="439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1200"/>
              </a:spcBef>
              <a:spcAft>
                <a:spcPts val="0"/>
              </a:spcAft>
              <a:buClr>
                <a:schemeClr val="dk1"/>
              </a:buClr>
              <a:buSzPts val="1100"/>
              <a:buFont typeface="Arial"/>
              <a:buNone/>
            </a:pPr>
            <a:r>
              <a:rPr b="1" i="0" lang="en-US" sz="1800" u="none" cap="none" strike="noStrike">
                <a:solidFill>
                  <a:schemeClr val="dk1"/>
                </a:solidFill>
                <a:latin typeface="Century Gothic"/>
                <a:ea typeface="Century Gothic"/>
                <a:cs typeface="Century Gothic"/>
                <a:sym typeface="Century Gothic"/>
              </a:rPr>
              <a:t>Piloted with fifteen California Community Colleges in 2012</a:t>
            </a:r>
            <a:endParaRPr b="1" i="0" sz="1800" u="none" cap="none" strike="noStrike">
              <a:solidFill>
                <a:schemeClr val="dk1"/>
              </a:solidFill>
              <a:latin typeface="Century Gothic"/>
              <a:ea typeface="Century Gothic"/>
              <a:cs typeface="Century Gothic"/>
              <a:sym typeface="Century Gothic"/>
            </a:endParaRPr>
          </a:p>
          <a:p>
            <a:pPr indent="0" lvl="0" marL="0" marR="0" rtl="0" algn="ctr">
              <a:lnSpc>
                <a:spcPct val="100000"/>
              </a:lnSpc>
              <a:spcBef>
                <a:spcPts val="120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2013 - 35 Colleges</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2014 - 37</a:t>
            </a:r>
            <a:r>
              <a:rPr b="0" i="0" lang="en-US" sz="1800" u="none" cap="none" strike="noStrike">
                <a:solidFill>
                  <a:schemeClr val="dk1"/>
                </a:solidFill>
                <a:latin typeface="Century Gothic"/>
                <a:ea typeface="Century Gothic"/>
                <a:cs typeface="Century Gothic"/>
                <a:sym typeface="Century Gothic"/>
              </a:rPr>
              <a:t> Colleges</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2015 - 37</a:t>
            </a:r>
            <a:r>
              <a:rPr b="0" i="0" lang="en-US" sz="1800" u="none" cap="none" strike="noStrike">
                <a:solidFill>
                  <a:schemeClr val="dk1"/>
                </a:solidFill>
                <a:latin typeface="Century Gothic"/>
                <a:ea typeface="Century Gothic"/>
                <a:cs typeface="Century Gothic"/>
                <a:sym typeface="Century Gothic"/>
              </a:rPr>
              <a:t> Colleges</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2016 - 68</a:t>
            </a:r>
            <a:r>
              <a:rPr b="0" i="0" lang="en-US" sz="1800" u="none" cap="none" strike="noStrike">
                <a:solidFill>
                  <a:schemeClr val="dk1"/>
                </a:solidFill>
                <a:latin typeface="Century Gothic"/>
                <a:ea typeface="Century Gothic"/>
                <a:cs typeface="Century Gothic"/>
                <a:sym typeface="Century Gothic"/>
              </a:rPr>
              <a:t> Colleges</a:t>
            </a:r>
            <a:endParaRPr b="0" i="0" sz="1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entury Gothic"/>
                <a:ea typeface="Century Gothic"/>
                <a:cs typeface="Century Gothic"/>
                <a:sym typeface="Century Gothic"/>
              </a:rPr>
              <a:t>Chancellor’s Office Underwriting for All CA Community Colleges</a:t>
            </a:r>
            <a:endParaRPr b="1"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2017 - 116</a:t>
            </a:r>
            <a:r>
              <a:rPr b="0" i="0" lang="en-US" sz="1800" u="none" cap="none" strike="noStrike">
                <a:solidFill>
                  <a:schemeClr val="dk1"/>
                </a:solidFill>
                <a:latin typeface="Century Gothic"/>
                <a:ea typeface="Century Gothic"/>
                <a:cs typeface="Century Gothic"/>
                <a:sym typeface="Century Gothic"/>
              </a:rPr>
              <a:t> Colleges</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2018 - 117</a:t>
            </a:r>
            <a:r>
              <a:rPr b="0" i="0" lang="en-US" sz="1800" u="none" cap="none" strike="noStrike">
                <a:solidFill>
                  <a:schemeClr val="dk1"/>
                </a:solidFill>
                <a:latin typeface="Century Gothic"/>
                <a:ea typeface="Century Gothic"/>
                <a:cs typeface="Century Gothic"/>
                <a:sym typeface="Century Gothic"/>
              </a:rPr>
              <a:t> Colleges</a:t>
            </a:r>
            <a:endParaRPr b="0" i="0" sz="1800" u="none" cap="none" strike="noStrike">
              <a:solidFill>
                <a:srgbClr val="000000"/>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entury Gothic"/>
                <a:ea typeface="Century Gothic"/>
                <a:cs typeface="Century Gothic"/>
                <a:sym typeface="Century Gothic"/>
              </a:rPr>
              <a:t>2019 - 117</a:t>
            </a:r>
            <a:r>
              <a:rPr b="0" i="0" lang="en-US" sz="1800" u="none" cap="none" strike="noStrike">
                <a:solidFill>
                  <a:schemeClr val="dk1"/>
                </a:solidFill>
                <a:latin typeface="Century Gothic"/>
                <a:ea typeface="Century Gothic"/>
                <a:cs typeface="Century Gothic"/>
                <a:sym typeface="Century Gothic"/>
              </a:rPr>
              <a:t> Colleges</a:t>
            </a:r>
            <a:endParaRPr b="0" i="0" sz="1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entury Gothic"/>
                <a:ea typeface="Century Gothic"/>
                <a:cs typeface="Century Gothic"/>
                <a:sym typeface="Century Gothic"/>
              </a:rPr>
              <a:t>Non-Credit Colleges Added in 2020 + COVID Impacts Survey</a:t>
            </a:r>
            <a:endParaRPr b="1" i="0" sz="18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57D"/>
        </a:solidFill>
      </p:bgPr>
    </p:bg>
    <p:spTree>
      <p:nvGrpSpPr>
        <p:cNvPr id="169" name="Shape 169"/>
        <p:cNvGrpSpPr/>
        <p:nvPr/>
      </p:nvGrpSpPr>
      <p:grpSpPr>
        <a:xfrm>
          <a:off x="0" y="0"/>
          <a:ext cx="0" cy="0"/>
          <a:chOff x="0" y="0"/>
          <a:chExt cx="0" cy="0"/>
        </a:xfrm>
      </p:grpSpPr>
      <p:sp>
        <p:nvSpPr>
          <p:cNvPr id="170" name="Google Shape;170;p5"/>
          <p:cNvSpPr txBox="1"/>
          <p:nvPr>
            <p:ph type="title"/>
          </p:nvPr>
        </p:nvSpPr>
        <p:spPr>
          <a:xfrm>
            <a:off x="1195750" y="942888"/>
            <a:ext cx="4157400" cy="4763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b="1" lang="en-US" sz="4800"/>
              <a:t>THE BIG QUESTIONS…</a:t>
            </a:r>
            <a:endParaRPr b="1" sz="4800"/>
          </a:p>
        </p:txBody>
      </p:sp>
      <p:sp>
        <p:nvSpPr>
          <p:cNvPr id="171" name="Google Shape;171;p5"/>
          <p:cNvSpPr/>
          <p:nvPr>
            <p:ph idx="2" type="pic"/>
          </p:nvPr>
        </p:nvSpPr>
        <p:spPr>
          <a:xfrm>
            <a:off x="5286375" y="633875"/>
            <a:ext cx="6270600" cy="5591100"/>
          </a:xfrm>
          <a:prstGeom prst="rect">
            <a:avLst/>
          </a:prstGeom>
          <a:solidFill>
            <a:schemeClr val="dk2"/>
          </a:solidFill>
          <a:ln>
            <a:noFill/>
          </a:ln>
        </p:spPr>
        <p:txBody>
          <a:bodyPr anchorCtr="0" anchor="ctr" bIns="45700" lIns="0" spcFirstLastPara="1" rIns="0" wrap="square" tIns="45700">
            <a:noAutofit/>
          </a:bodyPr>
          <a:lstStyle/>
          <a:p>
            <a:pPr indent="0" lvl="0" marL="171450" marR="0" rtl="0" algn="l">
              <a:lnSpc>
                <a:spcPct val="100000"/>
              </a:lnSpc>
              <a:spcBef>
                <a:spcPts val="0"/>
              </a:spcBef>
              <a:spcAft>
                <a:spcPts val="0"/>
              </a:spcAft>
              <a:buClr>
                <a:schemeClr val="dk1"/>
              </a:buClr>
              <a:buSzPts val="2000"/>
              <a:buFont typeface="Arial"/>
              <a:buNone/>
            </a:pPr>
            <a:r>
              <a:rPr b="0" i="0" lang="en-US" sz="2400" u="none" cap="none" strike="noStrike">
                <a:solidFill>
                  <a:srgbClr val="FFFFFF"/>
                </a:solidFill>
                <a:latin typeface="Century Gothic"/>
                <a:ea typeface="Century Gothic"/>
                <a:cs typeface="Century Gothic"/>
                <a:sym typeface="Century Gothic"/>
              </a:rPr>
              <a:t>Are our CTE students employable?</a:t>
            </a:r>
            <a:endParaRPr b="0" i="0" sz="2400" u="none" cap="none" strike="noStrike">
              <a:solidFill>
                <a:srgbClr val="FFFFFF"/>
              </a:solidFill>
              <a:latin typeface="Century Gothic"/>
              <a:ea typeface="Century Gothic"/>
              <a:cs typeface="Century Gothic"/>
              <a:sym typeface="Century Gothic"/>
            </a:endParaRPr>
          </a:p>
          <a:p>
            <a:pPr indent="0" lvl="0" marL="171450" marR="0" rtl="0" algn="l">
              <a:lnSpc>
                <a:spcPct val="100000"/>
              </a:lnSpc>
              <a:spcBef>
                <a:spcPts val="1400"/>
              </a:spcBef>
              <a:spcAft>
                <a:spcPts val="0"/>
              </a:spcAft>
              <a:buClr>
                <a:schemeClr val="dk1"/>
              </a:buClr>
              <a:buSzPts val="2000"/>
              <a:buFont typeface="Arial"/>
              <a:buNone/>
            </a:pPr>
            <a:r>
              <a:rPr b="0" i="0" lang="en-US" sz="2400" u="none" cap="none" strike="noStrike">
                <a:solidFill>
                  <a:srgbClr val="FFFFFF"/>
                </a:solidFill>
                <a:latin typeface="Century Gothic"/>
                <a:ea typeface="Century Gothic"/>
                <a:cs typeface="Century Gothic"/>
                <a:sym typeface="Century Gothic"/>
              </a:rPr>
              <a:t>Do they find jobs in the field in which we trained them?</a:t>
            </a:r>
            <a:endParaRPr b="0" i="0" sz="2400" u="none" cap="none" strike="noStrike">
              <a:solidFill>
                <a:srgbClr val="FFFFFF"/>
              </a:solidFill>
              <a:latin typeface="Century Gothic"/>
              <a:ea typeface="Century Gothic"/>
              <a:cs typeface="Century Gothic"/>
              <a:sym typeface="Century Gothic"/>
            </a:endParaRPr>
          </a:p>
          <a:p>
            <a:pPr indent="0" lvl="0" marL="171450" marR="0" rtl="0" algn="l">
              <a:lnSpc>
                <a:spcPct val="100000"/>
              </a:lnSpc>
              <a:spcBef>
                <a:spcPts val="1400"/>
              </a:spcBef>
              <a:spcAft>
                <a:spcPts val="0"/>
              </a:spcAft>
              <a:buClr>
                <a:schemeClr val="dk1"/>
              </a:buClr>
              <a:buSzPts val="2000"/>
              <a:buFont typeface="Arial"/>
              <a:buNone/>
            </a:pPr>
            <a:r>
              <a:rPr b="0" i="0" lang="en-US" sz="2400" u="none" cap="none" strike="noStrike">
                <a:solidFill>
                  <a:srgbClr val="FFFFFF"/>
                </a:solidFill>
                <a:latin typeface="Century Gothic"/>
                <a:ea typeface="Century Gothic"/>
                <a:cs typeface="Century Gothic"/>
                <a:sym typeface="Century Gothic"/>
              </a:rPr>
              <a:t>Do they see an increase in income?</a:t>
            </a:r>
            <a:endParaRPr b="0" i="0" sz="2400" u="none" cap="none" strike="noStrike">
              <a:solidFill>
                <a:srgbClr val="FFFFFF"/>
              </a:solidFill>
              <a:latin typeface="Century Gothic"/>
              <a:ea typeface="Century Gothic"/>
              <a:cs typeface="Century Gothic"/>
              <a:sym typeface="Century Gothic"/>
            </a:endParaRPr>
          </a:p>
          <a:p>
            <a:pPr indent="0" lvl="0" marL="171450" marR="0" rtl="0" algn="l">
              <a:lnSpc>
                <a:spcPct val="100000"/>
              </a:lnSpc>
              <a:spcBef>
                <a:spcPts val="1400"/>
              </a:spcBef>
              <a:spcAft>
                <a:spcPts val="0"/>
              </a:spcAft>
              <a:buClr>
                <a:schemeClr val="dk1"/>
              </a:buClr>
              <a:buSzPts val="2000"/>
              <a:buFont typeface="Arial"/>
              <a:buNone/>
            </a:pPr>
            <a:r>
              <a:rPr b="0" i="0" lang="en-US" sz="2400" u="none" cap="none" strike="noStrike">
                <a:solidFill>
                  <a:srgbClr val="FFFFFF"/>
                </a:solidFill>
                <a:latin typeface="Century Gothic"/>
                <a:ea typeface="Century Gothic"/>
                <a:cs typeface="Century Gothic"/>
                <a:sym typeface="Century Gothic"/>
              </a:rPr>
              <a:t>In other words…</a:t>
            </a:r>
            <a:endParaRPr b="0" i="0" sz="2400" u="none" cap="none" strike="noStrike">
              <a:solidFill>
                <a:srgbClr val="FFFFFF"/>
              </a:solidFill>
              <a:latin typeface="Century Gothic"/>
              <a:ea typeface="Century Gothic"/>
              <a:cs typeface="Century Gothic"/>
              <a:sym typeface="Century Gothic"/>
            </a:endParaRPr>
          </a:p>
          <a:p>
            <a:pPr indent="0" lvl="0" marL="171450" marR="0" rtl="0" algn="l">
              <a:lnSpc>
                <a:spcPct val="100000"/>
              </a:lnSpc>
              <a:spcBef>
                <a:spcPts val="1400"/>
              </a:spcBef>
              <a:spcAft>
                <a:spcPts val="0"/>
              </a:spcAft>
              <a:buClr>
                <a:schemeClr val="dk1"/>
              </a:buClr>
              <a:buSzPts val="2000"/>
              <a:buFont typeface="Arial"/>
              <a:buNone/>
            </a:pPr>
            <a:r>
              <a:rPr b="0" i="0" lang="en-US" sz="2400" u="none" cap="none" strike="noStrike">
                <a:solidFill>
                  <a:srgbClr val="FFFFFF"/>
                </a:solidFill>
                <a:latin typeface="Century Gothic"/>
                <a:ea typeface="Century Gothic"/>
                <a:cs typeface="Century Gothic"/>
                <a:sym typeface="Century Gothic"/>
              </a:rPr>
              <a:t>Was the program worth it?  Are we justified in offering it?</a:t>
            </a:r>
            <a:endParaRPr b="0" i="0" sz="24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a4a380481e_1_0"/>
          <p:cNvSpPr txBox="1"/>
          <p:nvPr>
            <p:ph type="ctrTitle"/>
          </p:nvPr>
        </p:nvSpPr>
        <p:spPr>
          <a:xfrm>
            <a:off x="1097275" y="758950"/>
            <a:ext cx="10058400" cy="13761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8000"/>
              <a:buNone/>
            </a:pPr>
            <a:r>
              <a:rPr lang="en-US" sz="7200"/>
              <a:t>How?</a:t>
            </a:r>
            <a:endParaRPr sz="7200"/>
          </a:p>
        </p:txBody>
      </p:sp>
      <p:sp>
        <p:nvSpPr>
          <p:cNvPr id="178" name="Google Shape;178;ga4a380481e_1_0"/>
          <p:cNvSpPr txBox="1"/>
          <p:nvPr>
            <p:ph idx="1" type="subTitle"/>
          </p:nvPr>
        </p:nvSpPr>
        <p:spPr>
          <a:xfrm>
            <a:off x="1100050" y="2135050"/>
            <a:ext cx="10058400" cy="4059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2400"/>
              <a:buNone/>
            </a:pPr>
            <a:r>
              <a:rPr lang="en-US"/>
              <a:t>~1.5 - 2 years after the students stop attending</a:t>
            </a:r>
            <a:endParaRPr/>
          </a:p>
          <a:p>
            <a:pPr indent="-381000" lvl="0" marL="1371600" rtl="0" algn="l">
              <a:lnSpc>
                <a:spcPct val="100000"/>
              </a:lnSpc>
              <a:spcBef>
                <a:spcPts val="1200"/>
              </a:spcBef>
              <a:spcAft>
                <a:spcPts val="0"/>
              </a:spcAft>
              <a:buSzPts val="2400"/>
              <a:buChar char="●"/>
            </a:pPr>
            <a:r>
              <a:rPr lang="en-US"/>
              <a:t>Transfer, graduate, license/award, or stop taking classes</a:t>
            </a:r>
            <a:endParaRPr/>
          </a:p>
          <a:p>
            <a:pPr indent="0" lvl="0" marL="0" rtl="0" algn="l">
              <a:lnSpc>
                <a:spcPct val="100000"/>
              </a:lnSpc>
              <a:spcBef>
                <a:spcPts val="1200"/>
              </a:spcBef>
              <a:spcAft>
                <a:spcPts val="0"/>
              </a:spcAft>
              <a:buSzPts val="2400"/>
              <a:buNone/>
            </a:pPr>
            <a:r>
              <a:rPr lang="en-US"/>
              <a:t>Send them the survey that includes questions about:</a:t>
            </a:r>
            <a:endParaRPr/>
          </a:p>
          <a:p>
            <a:pPr indent="-381000" lvl="0" marL="1371600" rtl="0" algn="l">
              <a:lnSpc>
                <a:spcPct val="100000"/>
              </a:lnSpc>
              <a:spcBef>
                <a:spcPts val="1200"/>
              </a:spcBef>
              <a:spcAft>
                <a:spcPts val="0"/>
              </a:spcAft>
              <a:buSzPts val="2400"/>
              <a:buChar char="●"/>
            </a:pPr>
            <a:r>
              <a:rPr lang="en-US"/>
              <a:t>Satisfaction with their CTE program or courses</a:t>
            </a:r>
            <a:endParaRPr/>
          </a:p>
          <a:p>
            <a:pPr indent="-381000" lvl="0" marL="1371600" rtl="0" algn="l">
              <a:lnSpc>
                <a:spcPct val="100000"/>
              </a:lnSpc>
              <a:spcBef>
                <a:spcPts val="0"/>
              </a:spcBef>
              <a:spcAft>
                <a:spcPts val="0"/>
              </a:spcAft>
              <a:buSzPts val="2400"/>
              <a:buChar char="●"/>
            </a:pPr>
            <a:r>
              <a:rPr lang="en-US"/>
              <a:t>Pre- and Post-education wages</a:t>
            </a:r>
            <a:endParaRPr/>
          </a:p>
          <a:p>
            <a:pPr indent="-381000" lvl="0" marL="1371600" rtl="0" algn="l">
              <a:lnSpc>
                <a:spcPct val="100000"/>
              </a:lnSpc>
              <a:spcBef>
                <a:spcPts val="0"/>
              </a:spcBef>
              <a:spcAft>
                <a:spcPts val="0"/>
              </a:spcAft>
              <a:buSzPts val="2400"/>
              <a:buChar char="●"/>
            </a:pPr>
            <a:r>
              <a:rPr lang="en-US"/>
              <a:t>Employment hours &amp; length of time to find a job</a:t>
            </a:r>
            <a:endParaRPr/>
          </a:p>
          <a:p>
            <a:pPr indent="-381000" lvl="0" marL="1371600" rtl="0" algn="l">
              <a:lnSpc>
                <a:spcPct val="100000"/>
              </a:lnSpc>
              <a:spcBef>
                <a:spcPts val="0"/>
              </a:spcBef>
              <a:spcAft>
                <a:spcPts val="0"/>
              </a:spcAft>
              <a:buSzPts val="2400"/>
              <a:buChar char="●"/>
            </a:pPr>
            <a:r>
              <a:rPr lang="en-US"/>
              <a:t>Apprenticeship &amp; Internship Statuses</a:t>
            </a:r>
            <a:endParaRPr/>
          </a:p>
          <a:p>
            <a:pPr indent="-381000" lvl="0" marL="1371600" rtl="0" algn="l">
              <a:lnSpc>
                <a:spcPct val="100000"/>
              </a:lnSpc>
              <a:spcBef>
                <a:spcPts val="0"/>
              </a:spcBef>
              <a:spcAft>
                <a:spcPts val="0"/>
              </a:spcAft>
              <a:buSzPts val="2400"/>
              <a:buChar char="●"/>
            </a:pPr>
            <a:r>
              <a:rPr lang="en-US"/>
              <a:t>Working within their field of study...</a:t>
            </a:r>
            <a:endParaRPr/>
          </a:p>
          <a:p>
            <a:pPr indent="-381000" lvl="0" marL="1371600" rtl="0" algn="l">
              <a:lnSpc>
                <a:spcPct val="100000"/>
              </a:lnSpc>
              <a:spcBef>
                <a:spcPts val="0"/>
              </a:spcBef>
              <a:spcAft>
                <a:spcPts val="0"/>
              </a:spcAft>
              <a:buSzPts val="2400"/>
              <a:buChar char="●"/>
            </a:pPr>
            <a:r>
              <a:rPr lang="en-US"/>
              <a:t>Survey Instrument at cteos.santarosa.edu</a:t>
            </a:r>
            <a:endParaRPr/>
          </a:p>
          <a:p>
            <a:pPr indent="0" lvl="0" marL="0" rtl="0" algn="l">
              <a:lnSpc>
                <a:spcPct val="100000"/>
              </a:lnSpc>
              <a:spcBef>
                <a:spcPts val="1200"/>
              </a:spcBef>
              <a:spcAft>
                <a:spcPts val="0"/>
              </a:spcAft>
              <a:buSzPts val="24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aphicFrame>
        <p:nvGraphicFramePr>
          <p:cNvPr id="184" name="Google Shape;184;p6"/>
          <p:cNvGraphicFramePr/>
          <p:nvPr/>
        </p:nvGraphicFramePr>
        <p:xfrm>
          <a:off x="1097280" y="1741786"/>
          <a:ext cx="3000000" cy="3000000"/>
        </p:xfrm>
        <a:graphic>
          <a:graphicData uri="http://schemas.openxmlformats.org/drawingml/2006/table">
            <a:tbl>
              <a:tblPr bandRow="1" firstRow="1">
                <a:noFill/>
                <a:tableStyleId>{CB58C53F-8C74-4844-9A89-CD015DA1BBBE}</a:tableStyleId>
              </a:tblPr>
              <a:tblGrid>
                <a:gridCol w="3352800"/>
                <a:gridCol w="3352800"/>
                <a:gridCol w="3352800"/>
              </a:tblGrid>
              <a:tr h="1306700">
                <a:tc>
                  <a:txBody>
                    <a:bodyPr/>
                    <a:lstStyle/>
                    <a:p>
                      <a:pPr indent="0" lvl="0" marL="0" marR="0" rtl="0" algn="ctr">
                        <a:lnSpc>
                          <a:spcPct val="100000"/>
                        </a:lnSpc>
                        <a:spcBef>
                          <a:spcPts val="0"/>
                        </a:spcBef>
                        <a:spcAft>
                          <a:spcPts val="0"/>
                        </a:spcAft>
                        <a:buClr>
                          <a:srgbClr val="000000"/>
                        </a:buClr>
                        <a:buSzPts val="2400"/>
                        <a:buFont typeface="Arial"/>
                        <a:buNone/>
                      </a:pPr>
                      <a:r>
                        <a:rPr b="1" lang="en-US" sz="2400" u="none" cap="none" strike="noStrike">
                          <a:solidFill>
                            <a:schemeClr val="lt1"/>
                          </a:solidFill>
                        </a:rPr>
                        <a:t>COMPLETERS</a:t>
                      </a:r>
                      <a:endParaRPr sz="1400" u="none" cap="none" strike="noStrike"/>
                    </a:p>
                  </a:txBody>
                  <a:tcPr marT="224200" marB="224200" marR="224200" marL="224200" anchor="ctr">
                    <a:solidFill>
                      <a:schemeClr val="dk1"/>
                    </a:solidFill>
                  </a:tcPr>
                </a:tc>
                <a:tc>
                  <a:txBody>
                    <a:bodyPr/>
                    <a:lstStyle/>
                    <a:p>
                      <a:pPr indent="0" lvl="0" marL="0" marR="0" rtl="0" algn="ctr">
                        <a:lnSpc>
                          <a:spcPct val="100000"/>
                        </a:lnSpc>
                        <a:spcBef>
                          <a:spcPts val="0"/>
                        </a:spcBef>
                        <a:spcAft>
                          <a:spcPts val="0"/>
                        </a:spcAft>
                        <a:buClr>
                          <a:schemeClr val="dk1"/>
                        </a:buClr>
                        <a:buSzPts val="2400"/>
                        <a:buFont typeface="Century Gothic"/>
                        <a:buNone/>
                      </a:pPr>
                      <a:r>
                        <a:rPr lang="en-US" sz="2400" u="none" cap="none" strike="noStrike"/>
                        <a:t>TERMINAL CERTIFICATES</a:t>
                      </a:r>
                      <a:endParaRPr b="0" sz="2400" u="none" cap="none" strike="noStrike">
                        <a:solidFill>
                          <a:schemeClr val="lt1"/>
                        </a:solidFill>
                      </a:endParaRPr>
                    </a:p>
                  </a:txBody>
                  <a:tcPr marT="224200" marB="224200" marR="224200" marL="224200" anchor="ctr">
                    <a:solidFill>
                      <a:schemeClr val="dk1"/>
                    </a:solidFill>
                  </a:tcPr>
                </a:tc>
                <a:tc>
                  <a:txBody>
                    <a:bodyPr/>
                    <a:lstStyle/>
                    <a:p>
                      <a:pPr indent="0" lvl="0" marL="0" marR="0" rtl="0" algn="ctr">
                        <a:lnSpc>
                          <a:spcPct val="100000"/>
                        </a:lnSpc>
                        <a:spcBef>
                          <a:spcPts val="0"/>
                        </a:spcBef>
                        <a:spcAft>
                          <a:spcPts val="0"/>
                        </a:spcAft>
                        <a:buClr>
                          <a:schemeClr val="dk1"/>
                        </a:buClr>
                        <a:buSzPts val="2400"/>
                        <a:buFont typeface="Century Gothic"/>
                        <a:buNone/>
                      </a:pPr>
                      <a:r>
                        <a:rPr lang="en-US" sz="2400" u="none" cap="none" strike="noStrike"/>
                        <a:t>SKILLS BUILDERS</a:t>
                      </a:r>
                      <a:endParaRPr b="0" sz="2400" u="none" cap="none" strike="noStrike">
                        <a:solidFill>
                          <a:schemeClr val="lt1"/>
                        </a:solidFill>
                      </a:endParaRPr>
                    </a:p>
                  </a:txBody>
                  <a:tcPr marT="224200" marB="224200" marR="224200" marL="224200" anchor="ctr">
                    <a:solidFill>
                      <a:schemeClr val="dk1"/>
                    </a:solidFill>
                  </a:tcPr>
                </a:tc>
              </a:tr>
              <a:tr h="1199000">
                <a:tc>
                  <a:txBody>
                    <a:bodyPr/>
                    <a:lstStyle/>
                    <a:p>
                      <a:pPr indent="0" lvl="0" marL="0" marR="0" rtl="0" algn="ctr">
                        <a:lnSpc>
                          <a:spcPct val="100000"/>
                        </a:lnSpc>
                        <a:spcBef>
                          <a:spcPts val="0"/>
                        </a:spcBef>
                        <a:spcAft>
                          <a:spcPts val="0"/>
                        </a:spcAft>
                        <a:buClr>
                          <a:schemeClr val="dk1"/>
                        </a:buClr>
                        <a:buSzPts val="2000"/>
                        <a:buFont typeface="Century Gothic"/>
                        <a:buNone/>
                      </a:pPr>
                      <a:r>
                        <a:rPr b="0" lang="en-US" sz="2000" u="none" cap="none" strike="noStrike">
                          <a:solidFill>
                            <a:schemeClr val="dk1"/>
                          </a:solidFill>
                        </a:rPr>
                        <a:t>CTE Degree</a:t>
                      </a:r>
                      <a:endParaRPr sz="1400" u="none" cap="none" strike="noStrike"/>
                    </a:p>
                  </a:txBody>
                  <a:tcPr marT="224200" marB="224200" marR="224200" marL="224200" anchor="ctr">
                    <a:solidFill>
                      <a:srgbClr val="F6F9FF"/>
                    </a:solidFill>
                  </a:tcPr>
                </a:tc>
                <a:tc>
                  <a:txBody>
                    <a:bodyPr/>
                    <a:lstStyle/>
                    <a:p>
                      <a:pPr indent="0" lvl="0" marL="0" marR="0" rtl="0" algn="ctr">
                        <a:lnSpc>
                          <a:spcPct val="100000"/>
                        </a:lnSpc>
                        <a:spcBef>
                          <a:spcPts val="0"/>
                        </a:spcBef>
                        <a:spcAft>
                          <a:spcPts val="0"/>
                        </a:spcAft>
                        <a:buClr>
                          <a:schemeClr val="dk1"/>
                        </a:buClr>
                        <a:buSzPts val="2000"/>
                        <a:buFont typeface="Century Gothic"/>
                        <a:buNone/>
                      </a:pPr>
                      <a:r>
                        <a:rPr b="0" lang="en-US" sz="2000" u="none" cap="none" strike="noStrike">
                          <a:solidFill>
                            <a:schemeClr val="dk1"/>
                          </a:solidFill>
                        </a:rPr>
                        <a:t>CTE Award of at least 6+ Units</a:t>
                      </a:r>
                      <a:endParaRPr sz="1400" u="none" cap="none" strike="noStrike"/>
                    </a:p>
                  </a:txBody>
                  <a:tcPr marT="224200" marB="224200" marR="224200" marL="224200" anchor="ctr">
                    <a:solidFill>
                      <a:srgbClr val="F6F9FF"/>
                    </a:solidFill>
                  </a:tcPr>
                </a:tc>
                <a:tc>
                  <a:txBody>
                    <a:bodyPr/>
                    <a:lstStyle/>
                    <a:p>
                      <a:pPr indent="0" lvl="0" marL="0" marR="0" rtl="0" algn="ctr">
                        <a:lnSpc>
                          <a:spcPct val="100000"/>
                        </a:lnSpc>
                        <a:spcBef>
                          <a:spcPts val="0"/>
                        </a:spcBef>
                        <a:spcAft>
                          <a:spcPts val="0"/>
                        </a:spcAft>
                        <a:buClr>
                          <a:schemeClr val="dk1"/>
                        </a:buClr>
                        <a:buSzPts val="2000"/>
                        <a:buFont typeface="Century Gothic"/>
                        <a:buNone/>
                      </a:pPr>
                      <a:r>
                        <a:rPr b="0" lang="en-US" sz="2000" u="none" cap="none" strike="noStrike">
                          <a:solidFill>
                            <a:schemeClr val="dk1"/>
                          </a:solidFill>
                        </a:rPr>
                        <a:t>9+ CTE Units</a:t>
                      </a:r>
                      <a:endParaRPr sz="1400" u="none" cap="none" strike="noStrike"/>
                    </a:p>
                  </a:txBody>
                  <a:tcPr marT="224200" marB="224200" marR="224200" marL="224200" anchor="ctr">
                    <a:solidFill>
                      <a:srgbClr val="F6F9FF"/>
                    </a:solidFill>
                  </a:tcPr>
                </a:tc>
              </a:tr>
              <a:tr h="1199000">
                <a:tc>
                  <a:txBody>
                    <a:bodyPr/>
                    <a:lstStyle/>
                    <a:p>
                      <a:pPr indent="0" lvl="0" marL="0" marR="0" rtl="0" algn="ctr">
                        <a:lnSpc>
                          <a:spcPct val="100000"/>
                        </a:lnSpc>
                        <a:spcBef>
                          <a:spcPts val="0"/>
                        </a:spcBef>
                        <a:spcAft>
                          <a:spcPts val="0"/>
                        </a:spcAft>
                        <a:buClr>
                          <a:schemeClr val="dk1"/>
                        </a:buClr>
                        <a:buSzPts val="2000"/>
                        <a:buFont typeface="Century Gothic"/>
                        <a:buNone/>
                      </a:pPr>
                      <a:r>
                        <a:rPr b="0" lang="en-US" sz="2000" u="none" cap="none" strike="noStrike">
                          <a:solidFill>
                            <a:schemeClr val="dk1"/>
                          </a:solidFill>
                        </a:rPr>
                        <a:t>CCCCO Approved Certificates</a:t>
                      </a:r>
                      <a:endParaRPr sz="1400" u="none" cap="none" strike="noStrike"/>
                    </a:p>
                  </a:txBody>
                  <a:tcPr marT="224200" marB="224200" marR="224200" marL="224200" anchor="ctr">
                    <a:solidFill>
                      <a:srgbClr val="EDEFF7"/>
                    </a:solidFill>
                  </a:tcPr>
                </a:tc>
                <a:tc>
                  <a:txBody>
                    <a:bodyPr/>
                    <a:lstStyle/>
                    <a:p>
                      <a:pPr indent="0" lvl="0" marL="0" marR="0" rtl="0" algn="ctr">
                        <a:lnSpc>
                          <a:spcPct val="100000"/>
                        </a:lnSpc>
                        <a:spcBef>
                          <a:spcPts val="0"/>
                        </a:spcBef>
                        <a:spcAft>
                          <a:spcPts val="0"/>
                        </a:spcAft>
                        <a:buClr>
                          <a:schemeClr val="dk1"/>
                        </a:buClr>
                        <a:buSzPts val="2000"/>
                        <a:buFont typeface="Century Gothic"/>
                        <a:buNone/>
                      </a:pPr>
                      <a:r>
                        <a:rPr b="0" lang="en-US" sz="2000" u="none" cap="none" strike="noStrike">
                          <a:solidFill>
                            <a:schemeClr val="dk1"/>
                          </a:solidFill>
                        </a:rPr>
                        <a:t>Not CCCCO Approved and not enrolled the following year</a:t>
                      </a:r>
                      <a:endParaRPr sz="1400" u="none" cap="none" strike="noStrike"/>
                    </a:p>
                  </a:txBody>
                  <a:tcPr marT="224200" marB="224200" marR="224200" marL="224200" anchor="ctr">
                    <a:solidFill>
                      <a:srgbClr val="EDEFF7"/>
                    </a:solidFill>
                  </a:tcPr>
                </a:tc>
                <a:tc>
                  <a:txBody>
                    <a:bodyPr/>
                    <a:lstStyle/>
                    <a:p>
                      <a:pPr indent="0" lvl="0" marL="0" marR="0" rtl="0" algn="ctr">
                        <a:lnSpc>
                          <a:spcPct val="100000"/>
                        </a:lnSpc>
                        <a:spcBef>
                          <a:spcPts val="0"/>
                        </a:spcBef>
                        <a:spcAft>
                          <a:spcPts val="0"/>
                        </a:spcAft>
                        <a:buClr>
                          <a:schemeClr val="dk1"/>
                        </a:buClr>
                        <a:buSzPts val="2000"/>
                        <a:buFont typeface="Century Gothic"/>
                        <a:buNone/>
                      </a:pPr>
                      <a:r>
                        <a:rPr b="0" lang="en-US" sz="2000" u="none" cap="none" strike="noStrike">
                          <a:solidFill>
                            <a:schemeClr val="dk1"/>
                          </a:solidFill>
                        </a:rPr>
                        <a:t>Have not received an award and are not enrolled in the following year</a:t>
                      </a:r>
                      <a:endParaRPr sz="1400" u="none" cap="none" strike="noStrike"/>
                    </a:p>
                  </a:txBody>
                  <a:tcPr marT="224200" marB="224200" marR="224200" marL="224200" anchor="ctr">
                    <a:solidFill>
                      <a:srgbClr val="EDEFF7"/>
                    </a:solidFill>
                  </a:tcPr>
                </a:tc>
              </a:tr>
            </a:tbl>
          </a:graphicData>
        </a:graphic>
      </p:graphicFrame>
      <p:sp>
        <p:nvSpPr>
          <p:cNvPr id="185" name="Google Shape;185;p6"/>
          <p:cNvSpPr txBox="1"/>
          <p:nvPr>
            <p:ph type="title"/>
          </p:nvPr>
        </p:nvSpPr>
        <p:spPr>
          <a:xfrm>
            <a:off x="1097275" y="942876"/>
            <a:ext cx="10058400" cy="798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3F3F3F"/>
              </a:buClr>
              <a:buSzPts val="2800"/>
              <a:buFont typeface="Century Gothic"/>
              <a:buNone/>
            </a:pPr>
            <a:r>
              <a:rPr b="1" lang="en-US" sz="3600"/>
              <a:t>WHO RECEIVES THE SURVEY?</a:t>
            </a:r>
            <a:endParaRPr b="1" sz="36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2020-09-28T18:21:53Z</dcterms:created>
  <dc:creator>Ashley Etchison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0x010100E0A35126EA99E947BE08C9CE1A48D565</vt:lpwstr>
  </property>
</Properties>
</file>